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rimo"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2100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657588"/>
            <a:ext cx="7468553" cy="3520083"/>
          </a:xfrm>
          <a:prstGeom prst="rect">
            <a:avLst/>
          </a:prstGeom>
          <a:noFill/>
          <a:ln/>
        </p:spPr>
        <p:txBody>
          <a:bodyPr wrap="square" lIns="0" tIns="0" rIns="0" bIns="0" rtlCol="0" anchor="t"/>
          <a:lstStyle/>
          <a:p>
            <a:pPr marL="0" indent="0" algn="l">
              <a:lnSpc>
                <a:spcPts val="5500"/>
              </a:lnSpc>
              <a:buNone/>
            </a:pPr>
            <a:r>
              <a:rPr lang="en-US" sz="4400" b="1" dirty="0">
                <a:solidFill>
                  <a:srgbClr val="FFFFFF"/>
                </a:solidFill>
                <a:latin typeface="Syne Bold" pitchFamily="34" charset="0"/>
                <a:ea typeface="Syne Bold" pitchFamily="34" charset="-122"/>
                <a:cs typeface="Syne Bold" pitchFamily="34" charset="-120"/>
              </a:rPr>
              <a:t>AI-Powered Fraud Detection in Auto Insurance: Predictive Modeling for Smarter Claims Management</a:t>
            </a:r>
            <a:endParaRPr lang="en-US" sz="4400" dirty="0"/>
          </a:p>
        </p:txBody>
      </p:sp>
      <p:sp>
        <p:nvSpPr>
          <p:cNvPr id="4" name="Text 1"/>
          <p:cNvSpPr/>
          <p:nvPr/>
        </p:nvSpPr>
        <p:spPr>
          <a:xfrm>
            <a:off x="837724" y="5536644"/>
            <a:ext cx="7468553" cy="383024"/>
          </a:xfrm>
          <a:prstGeom prst="rect">
            <a:avLst/>
          </a:prstGeom>
          <a:noFill/>
          <a:ln/>
        </p:spPr>
        <p:txBody>
          <a:bodyPr wrap="none" lIns="0" tIns="0" rIns="0" bIns="0" rtlCol="0" anchor="t"/>
          <a:lstStyle/>
          <a:p>
            <a:pPr>
              <a:lnSpc>
                <a:spcPts val="3000"/>
              </a:lnSpc>
            </a:pPr>
            <a:r>
              <a:rPr lang="en-US" sz="1850" dirty="0">
                <a:solidFill>
                  <a:srgbClr val="D9E1FF"/>
                </a:solidFill>
                <a:latin typeface="Arimo" pitchFamily="34" charset="0"/>
                <a:ea typeface="Arimo" pitchFamily="34" charset="-122"/>
                <a:cs typeface="Arimo" pitchFamily="34" charset="-120"/>
              </a:rPr>
              <a:t>Presented by TEAM(SC2)4_02</a:t>
            </a:r>
            <a:endParaRPr lang="en-US" sz="1850" dirty="0"/>
          </a:p>
        </p:txBody>
      </p:sp>
      <p:sp>
        <p:nvSpPr>
          <p:cNvPr id="5" name="Text 2"/>
          <p:cNvSpPr/>
          <p:nvPr/>
        </p:nvSpPr>
        <p:spPr>
          <a:xfrm>
            <a:off x="837724" y="6188869"/>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Learnathon 2024</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05314" y="613767"/>
            <a:ext cx="8191619" cy="508635"/>
          </a:xfrm>
          <a:prstGeom prst="rect">
            <a:avLst/>
          </a:prstGeom>
          <a:noFill/>
          <a:ln/>
        </p:spPr>
        <p:txBody>
          <a:bodyPr wrap="none" lIns="0" tIns="0" rIns="0" bIns="0" rtlCol="0" anchor="t"/>
          <a:lstStyle/>
          <a:p>
            <a:pPr marL="0" indent="0" algn="l">
              <a:lnSpc>
                <a:spcPts val="4000"/>
              </a:lnSpc>
              <a:buNone/>
            </a:pPr>
            <a:r>
              <a:rPr lang="en-US" sz="3200" b="1" dirty="0">
                <a:solidFill>
                  <a:srgbClr val="FFFFFF"/>
                </a:solidFill>
                <a:latin typeface="Syne Bold" pitchFamily="34" charset="0"/>
                <a:ea typeface="Syne Bold" pitchFamily="34" charset="-122"/>
                <a:cs typeface="Syne Bold" pitchFamily="34" charset="-120"/>
              </a:rPr>
              <a:t>Best Model Selection &amp; Future Scope</a:t>
            </a:r>
            <a:endParaRPr lang="en-US" sz="3200" dirty="0"/>
          </a:p>
        </p:txBody>
      </p:sp>
      <p:sp>
        <p:nvSpPr>
          <p:cNvPr id="3" name="Text 1"/>
          <p:cNvSpPr/>
          <p:nvPr/>
        </p:nvSpPr>
        <p:spPr>
          <a:xfrm>
            <a:off x="605314" y="1554718"/>
            <a:ext cx="3497818" cy="254317"/>
          </a:xfrm>
          <a:prstGeom prst="rect">
            <a:avLst/>
          </a:prstGeom>
          <a:noFill/>
          <a:ln/>
        </p:spPr>
        <p:txBody>
          <a:bodyPr wrap="none" lIns="0" tIns="0" rIns="0" bIns="0" rtlCol="0" anchor="t"/>
          <a:lstStyle/>
          <a:p>
            <a:pPr marL="0" indent="0" algn="l">
              <a:lnSpc>
                <a:spcPts val="2000"/>
              </a:lnSpc>
              <a:buNone/>
            </a:pPr>
            <a:r>
              <a:rPr lang="en-US" sz="1600" b="1" dirty="0">
                <a:solidFill>
                  <a:srgbClr val="FFFFFF"/>
                </a:solidFill>
                <a:latin typeface="Syne Bold" pitchFamily="34" charset="0"/>
                <a:ea typeface="Syne Bold" pitchFamily="34" charset="-122"/>
                <a:cs typeface="Syne Bold" pitchFamily="34" charset="-120"/>
              </a:rPr>
              <a:t>Our Champion Model: XGBoost</a:t>
            </a:r>
            <a:endParaRPr lang="en-US" sz="1600" dirty="0"/>
          </a:p>
        </p:txBody>
      </p:sp>
      <p:sp>
        <p:nvSpPr>
          <p:cNvPr id="4" name="Text 2"/>
          <p:cNvSpPr/>
          <p:nvPr/>
        </p:nvSpPr>
        <p:spPr>
          <a:xfrm>
            <a:off x="605314" y="1981914"/>
            <a:ext cx="6498907" cy="1383506"/>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Based on our comprehensive evaluation, the </a:t>
            </a:r>
            <a:r>
              <a:rPr lang="en-US" sz="1350" b="1" dirty="0">
                <a:solidFill>
                  <a:srgbClr val="D9E1FF"/>
                </a:solidFill>
                <a:latin typeface="Arimo" pitchFamily="34" charset="0"/>
                <a:ea typeface="Arimo" pitchFamily="34" charset="-122"/>
                <a:cs typeface="Arimo" pitchFamily="34" charset="-120"/>
              </a:rPr>
              <a:t>XGBoost</a:t>
            </a:r>
            <a:r>
              <a:rPr lang="en-US" sz="1350" dirty="0">
                <a:solidFill>
                  <a:srgbClr val="D9E1FF"/>
                </a:solidFill>
                <a:latin typeface="Arimo" pitchFamily="34" charset="0"/>
                <a:ea typeface="Arimo" pitchFamily="34" charset="-122"/>
                <a:cs typeface="Arimo" pitchFamily="34" charset="-120"/>
              </a:rPr>
              <a:t> model demonstrated superior performance, particularly excelling in ROC-AUC and F1-score. Its robust handling of complex interactions and class imbalance made it the most suitable choice for this fraud detection task. Predictions were generated on the unseen test data and saved to </a:t>
            </a:r>
            <a:r>
              <a:rPr lang="en-US" sz="1350" b="1" dirty="0">
                <a:solidFill>
                  <a:srgbClr val="D9E1FF"/>
                </a:solidFill>
                <a:latin typeface="Arimo" pitchFamily="34" charset="0"/>
                <a:ea typeface="Arimo" pitchFamily="34" charset="-122"/>
                <a:cs typeface="Arimo" pitchFamily="34" charset="-120"/>
              </a:rPr>
              <a:t>Auto_Insurance_Fraud_Claims_Results_Submission.csv</a:t>
            </a:r>
            <a:r>
              <a:rPr lang="en-US" sz="1350" dirty="0">
                <a:solidFill>
                  <a:srgbClr val="D9E1FF"/>
                </a:solidFill>
                <a:latin typeface="Arimo" pitchFamily="34" charset="0"/>
                <a:ea typeface="Arimo" pitchFamily="34" charset="-122"/>
                <a:cs typeface="Arimo" pitchFamily="34" charset="-120"/>
              </a:rPr>
              <a:t>.</a:t>
            </a:r>
            <a:endParaRPr lang="en-US" sz="1350" dirty="0"/>
          </a:p>
        </p:txBody>
      </p:sp>
      <p:pic>
        <p:nvPicPr>
          <p:cNvPr id="5" name="Image 0" descr="preencoded.png"/>
          <p:cNvPicPr>
            <a:picLocks noChangeAspect="1"/>
          </p:cNvPicPr>
          <p:nvPr/>
        </p:nvPicPr>
        <p:blipFill>
          <a:blip r:embed="rId3"/>
          <a:stretch>
            <a:fillRect/>
          </a:stretch>
        </p:blipFill>
        <p:spPr>
          <a:xfrm>
            <a:off x="2920841" y="3686889"/>
            <a:ext cx="864751" cy="691872"/>
          </a:xfrm>
          <a:prstGeom prst="rect">
            <a:avLst/>
          </a:prstGeom>
        </p:spPr>
      </p:pic>
      <p:pic>
        <p:nvPicPr>
          <p:cNvPr id="6" name="Image 1" descr="preencoded.png"/>
          <p:cNvPicPr>
            <a:picLocks noChangeAspect="1"/>
          </p:cNvPicPr>
          <p:nvPr/>
        </p:nvPicPr>
        <p:blipFill>
          <a:blip r:embed="rId4"/>
          <a:stretch>
            <a:fillRect/>
          </a:stretch>
        </p:blipFill>
        <p:spPr>
          <a:xfrm>
            <a:off x="3923943" y="3686889"/>
            <a:ext cx="864751" cy="691872"/>
          </a:xfrm>
          <a:prstGeom prst="rect">
            <a:avLst/>
          </a:prstGeom>
        </p:spPr>
      </p:pic>
      <p:sp>
        <p:nvSpPr>
          <p:cNvPr id="7" name="Text 3"/>
          <p:cNvSpPr/>
          <p:nvPr/>
        </p:nvSpPr>
        <p:spPr>
          <a:xfrm>
            <a:off x="7533799" y="1554718"/>
            <a:ext cx="2497455" cy="254317"/>
          </a:xfrm>
          <a:prstGeom prst="rect">
            <a:avLst/>
          </a:prstGeom>
          <a:noFill/>
          <a:ln/>
        </p:spPr>
        <p:txBody>
          <a:bodyPr wrap="none" lIns="0" tIns="0" rIns="0" bIns="0" rtlCol="0" anchor="t"/>
          <a:lstStyle/>
          <a:p>
            <a:pPr marL="0" indent="0" algn="l">
              <a:lnSpc>
                <a:spcPts val="2000"/>
              </a:lnSpc>
              <a:buNone/>
            </a:pPr>
            <a:r>
              <a:rPr lang="en-US" sz="1600" b="1" dirty="0">
                <a:solidFill>
                  <a:srgbClr val="FFFFFF"/>
                </a:solidFill>
                <a:latin typeface="Syne Bold" pitchFamily="34" charset="0"/>
                <a:ea typeface="Syne Bold" pitchFamily="34" charset="-122"/>
                <a:cs typeface="Syne Bold" pitchFamily="34" charset="-120"/>
              </a:rPr>
              <a:t>Future Enhancements</a:t>
            </a:r>
            <a:endParaRPr lang="en-US" sz="1600" dirty="0"/>
          </a:p>
        </p:txBody>
      </p:sp>
      <p:sp>
        <p:nvSpPr>
          <p:cNvPr id="8" name="Shape 4"/>
          <p:cNvSpPr/>
          <p:nvPr/>
        </p:nvSpPr>
        <p:spPr>
          <a:xfrm>
            <a:off x="7533799" y="2003584"/>
            <a:ext cx="172879" cy="1049655"/>
          </a:xfrm>
          <a:prstGeom prst="roundRect">
            <a:avLst>
              <a:gd name="adj" fmla="val 15009"/>
            </a:avLst>
          </a:prstGeom>
          <a:solidFill>
            <a:srgbClr val="2B2952"/>
          </a:solidFill>
          <a:ln/>
        </p:spPr>
      </p:sp>
      <p:sp>
        <p:nvSpPr>
          <p:cNvPr id="9" name="Text 5"/>
          <p:cNvSpPr/>
          <p:nvPr/>
        </p:nvSpPr>
        <p:spPr>
          <a:xfrm>
            <a:off x="7879556" y="2176463"/>
            <a:ext cx="3180993" cy="254317"/>
          </a:xfrm>
          <a:prstGeom prst="rect">
            <a:avLst/>
          </a:prstGeom>
          <a:noFill/>
          <a:ln/>
        </p:spPr>
        <p:txBody>
          <a:bodyPr wrap="none" lIns="0" tIns="0" rIns="0" bIns="0" rtlCol="0" anchor="t"/>
          <a:lstStyle/>
          <a:p>
            <a:pPr marL="0" indent="0" algn="l">
              <a:lnSpc>
                <a:spcPts val="2000"/>
              </a:lnSpc>
              <a:buNone/>
            </a:pPr>
            <a:r>
              <a:rPr lang="en-US" sz="1600" b="1" dirty="0">
                <a:solidFill>
                  <a:srgbClr val="D9E1FF"/>
                </a:solidFill>
                <a:latin typeface="Syne Bold" pitchFamily="34" charset="0"/>
                <a:ea typeface="Syne Bold" pitchFamily="34" charset="-122"/>
                <a:cs typeface="Syne Bold" pitchFamily="34" charset="-120"/>
              </a:rPr>
              <a:t>Deep Learning Architectures</a:t>
            </a:r>
            <a:endParaRPr lang="en-US" sz="1600" dirty="0"/>
          </a:p>
        </p:txBody>
      </p:sp>
      <p:sp>
        <p:nvSpPr>
          <p:cNvPr id="10" name="Text 6"/>
          <p:cNvSpPr/>
          <p:nvPr/>
        </p:nvSpPr>
        <p:spPr>
          <a:xfrm>
            <a:off x="7879556" y="2603659"/>
            <a:ext cx="6153150" cy="276701"/>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Explore more complex neural networks for potentially higher accuracy.</a:t>
            </a:r>
            <a:endParaRPr lang="en-US" sz="1350" dirty="0"/>
          </a:p>
        </p:txBody>
      </p:sp>
      <p:sp>
        <p:nvSpPr>
          <p:cNvPr id="11" name="Shape 7"/>
          <p:cNvSpPr/>
          <p:nvPr/>
        </p:nvSpPr>
        <p:spPr>
          <a:xfrm>
            <a:off x="7793236" y="3182898"/>
            <a:ext cx="172879" cy="1326356"/>
          </a:xfrm>
          <a:prstGeom prst="roundRect">
            <a:avLst>
              <a:gd name="adj" fmla="val 15009"/>
            </a:avLst>
          </a:prstGeom>
          <a:solidFill>
            <a:srgbClr val="2B2952"/>
          </a:solidFill>
          <a:ln/>
        </p:spPr>
      </p:sp>
      <p:sp>
        <p:nvSpPr>
          <p:cNvPr id="12" name="Text 8"/>
          <p:cNvSpPr/>
          <p:nvPr/>
        </p:nvSpPr>
        <p:spPr>
          <a:xfrm>
            <a:off x="8138993" y="3355777"/>
            <a:ext cx="3435787" cy="254317"/>
          </a:xfrm>
          <a:prstGeom prst="rect">
            <a:avLst/>
          </a:prstGeom>
          <a:noFill/>
          <a:ln/>
        </p:spPr>
        <p:txBody>
          <a:bodyPr wrap="none" lIns="0" tIns="0" rIns="0" bIns="0" rtlCol="0" anchor="t"/>
          <a:lstStyle/>
          <a:p>
            <a:pPr marL="0" indent="0" algn="l">
              <a:lnSpc>
                <a:spcPts val="2000"/>
              </a:lnSpc>
              <a:buNone/>
            </a:pPr>
            <a:r>
              <a:rPr lang="en-US" sz="1600" b="1" dirty="0">
                <a:solidFill>
                  <a:srgbClr val="D9E1FF"/>
                </a:solidFill>
                <a:latin typeface="Syne Bold" pitchFamily="34" charset="0"/>
                <a:ea typeface="Syne Bold" pitchFamily="34" charset="-122"/>
                <a:cs typeface="Syne Bold" pitchFamily="34" charset="-120"/>
              </a:rPr>
              <a:t>Advanced Feature Enrichment</a:t>
            </a:r>
            <a:endParaRPr lang="en-US" sz="1600" dirty="0"/>
          </a:p>
        </p:txBody>
      </p:sp>
      <p:sp>
        <p:nvSpPr>
          <p:cNvPr id="13" name="Text 9"/>
          <p:cNvSpPr/>
          <p:nvPr/>
        </p:nvSpPr>
        <p:spPr>
          <a:xfrm>
            <a:off x="8138993" y="3782973"/>
            <a:ext cx="5893713" cy="553403"/>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Incorporate external data sources (e.g., social media, public records) for richer context.</a:t>
            </a:r>
            <a:endParaRPr lang="en-US" sz="1350" dirty="0"/>
          </a:p>
        </p:txBody>
      </p:sp>
      <p:sp>
        <p:nvSpPr>
          <p:cNvPr id="14" name="Shape 10"/>
          <p:cNvSpPr/>
          <p:nvPr/>
        </p:nvSpPr>
        <p:spPr>
          <a:xfrm>
            <a:off x="8052673" y="4638913"/>
            <a:ext cx="172879" cy="1326356"/>
          </a:xfrm>
          <a:prstGeom prst="roundRect">
            <a:avLst>
              <a:gd name="adj" fmla="val 15009"/>
            </a:avLst>
          </a:prstGeom>
          <a:solidFill>
            <a:srgbClr val="2B2952"/>
          </a:solidFill>
          <a:ln/>
        </p:spPr>
      </p:sp>
      <p:sp>
        <p:nvSpPr>
          <p:cNvPr id="15" name="Text 11"/>
          <p:cNvSpPr/>
          <p:nvPr/>
        </p:nvSpPr>
        <p:spPr>
          <a:xfrm>
            <a:off x="8398431" y="4811792"/>
            <a:ext cx="2551033" cy="254317"/>
          </a:xfrm>
          <a:prstGeom prst="rect">
            <a:avLst/>
          </a:prstGeom>
          <a:noFill/>
          <a:ln/>
        </p:spPr>
        <p:txBody>
          <a:bodyPr wrap="none" lIns="0" tIns="0" rIns="0" bIns="0" rtlCol="0" anchor="t"/>
          <a:lstStyle/>
          <a:p>
            <a:pPr marL="0" indent="0" algn="l">
              <a:lnSpc>
                <a:spcPts val="2000"/>
              </a:lnSpc>
              <a:buNone/>
            </a:pPr>
            <a:r>
              <a:rPr lang="en-US" sz="1600" b="1" dirty="0">
                <a:solidFill>
                  <a:srgbClr val="D9E1FF"/>
                </a:solidFill>
                <a:latin typeface="Syne Bold" pitchFamily="34" charset="0"/>
                <a:ea typeface="Syne Bold" pitchFamily="34" charset="-122"/>
                <a:cs typeface="Syne Bold" pitchFamily="34" charset="-120"/>
              </a:rPr>
              <a:t>Real-time Deployment</a:t>
            </a:r>
            <a:endParaRPr lang="en-US" sz="1600" dirty="0"/>
          </a:p>
        </p:txBody>
      </p:sp>
      <p:sp>
        <p:nvSpPr>
          <p:cNvPr id="16" name="Text 12"/>
          <p:cNvSpPr/>
          <p:nvPr/>
        </p:nvSpPr>
        <p:spPr>
          <a:xfrm>
            <a:off x="8398431" y="5238988"/>
            <a:ext cx="5634276" cy="553403"/>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Integrate the model into a live claims processing system for instant fraud flagging.</a:t>
            </a:r>
            <a:endParaRPr lang="en-US" sz="1350" dirty="0"/>
          </a:p>
        </p:txBody>
      </p:sp>
      <p:sp>
        <p:nvSpPr>
          <p:cNvPr id="17" name="Shape 13"/>
          <p:cNvSpPr/>
          <p:nvPr/>
        </p:nvSpPr>
        <p:spPr>
          <a:xfrm>
            <a:off x="8312110" y="6094928"/>
            <a:ext cx="172879" cy="1326356"/>
          </a:xfrm>
          <a:prstGeom prst="roundRect">
            <a:avLst>
              <a:gd name="adj" fmla="val 15009"/>
            </a:avLst>
          </a:prstGeom>
          <a:solidFill>
            <a:srgbClr val="2B2952"/>
          </a:solidFill>
          <a:ln/>
        </p:spPr>
      </p:sp>
      <p:sp>
        <p:nvSpPr>
          <p:cNvPr id="18" name="Text 14"/>
          <p:cNvSpPr/>
          <p:nvPr/>
        </p:nvSpPr>
        <p:spPr>
          <a:xfrm>
            <a:off x="8657868" y="6267807"/>
            <a:ext cx="2170033" cy="254317"/>
          </a:xfrm>
          <a:prstGeom prst="rect">
            <a:avLst/>
          </a:prstGeom>
          <a:noFill/>
          <a:ln/>
        </p:spPr>
        <p:txBody>
          <a:bodyPr wrap="none" lIns="0" tIns="0" rIns="0" bIns="0" rtlCol="0" anchor="t"/>
          <a:lstStyle/>
          <a:p>
            <a:pPr marL="0" indent="0" algn="l">
              <a:lnSpc>
                <a:spcPts val="2000"/>
              </a:lnSpc>
              <a:buNone/>
            </a:pPr>
            <a:r>
              <a:rPr lang="en-US" sz="1600" b="1" dirty="0">
                <a:solidFill>
                  <a:srgbClr val="D9E1FF"/>
                </a:solidFill>
                <a:latin typeface="Syne Bold" pitchFamily="34" charset="0"/>
                <a:ea typeface="Syne Bold" pitchFamily="34" charset="-122"/>
                <a:cs typeface="Syne Bold" pitchFamily="34" charset="-120"/>
              </a:rPr>
              <a:t>Explainable AI (XAI)</a:t>
            </a:r>
            <a:endParaRPr lang="en-US" sz="1600" dirty="0"/>
          </a:p>
        </p:txBody>
      </p:sp>
      <p:sp>
        <p:nvSpPr>
          <p:cNvPr id="19" name="Text 15"/>
          <p:cNvSpPr/>
          <p:nvPr/>
        </p:nvSpPr>
        <p:spPr>
          <a:xfrm>
            <a:off x="8657868" y="6695003"/>
            <a:ext cx="5374838" cy="553403"/>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Implement techniques to understand model decisions, fostering trust and transparency.</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385649"/>
            <a:ext cx="12954952" cy="1408033"/>
          </a:xfrm>
          <a:prstGeom prst="rect">
            <a:avLst/>
          </a:prstGeom>
          <a:noFill/>
          <a:ln/>
        </p:spPr>
        <p:txBody>
          <a:bodyPr wrap="square" lIns="0" tIns="0" rIns="0" bIns="0" rtlCol="0" anchor="t"/>
          <a:lstStyle/>
          <a:p>
            <a:pPr marL="0" indent="0" algn="l">
              <a:lnSpc>
                <a:spcPts val="5500"/>
              </a:lnSpc>
              <a:buNone/>
            </a:pPr>
            <a:r>
              <a:rPr lang="en-US" sz="4400" b="1" dirty="0">
                <a:solidFill>
                  <a:srgbClr val="FFFFFF"/>
                </a:solidFill>
                <a:latin typeface="Syne Bold" pitchFamily="34" charset="0"/>
                <a:ea typeface="Syne Bold" pitchFamily="34" charset="-122"/>
                <a:cs typeface="Syne Bold" pitchFamily="34" charset="-120"/>
              </a:rPr>
              <a:t>The Growing Challenge of Auto Insurance Fraud</a:t>
            </a:r>
            <a:endParaRPr lang="en-US" sz="4400" dirty="0"/>
          </a:p>
        </p:txBody>
      </p:sp>
      <p:sp>
        <p:nvSpPr>
          <p:cNvPr id="3" name="Text 1"/>
          <p:cNvSpPr/>
          <p:nvPr/>
        </p:nvSpPr>
        <p:spPr>
          <a:xfrm>
            <a:off x="837724" y="3272433"/>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Auto insurance fraud is a pervasive issue, costing the industry billions annually. These fraudulent claims lead to increased premiums for honest policyholders and erode trust in the insurance system. Manual detection is often inefficient, time-consuming, and prone to human error, making it difficult to keep pace with sophisticated fraudsters.</a:t>
            </a:r>
            <a:endParaRPr lang="en-US" sz="1850" dirty="0"/>
          </a:p>
        </p:txBody>
      </p:sp>
      <p:sp>
        <p:nvSpPr>
          <p:cNvPr id="4" name="Shape 2"/>
          <p:cNvSpPr/>
          <p:nvPr/>
        </p:nvSpPr>
        <p:spPr>
          <a:xfrm>
            <a:off x="837724" y="4690705"/>
            <a:ext cx="4158734" cy="2153126"/>
          </a:xfrm>
          <a:prstGeom prst="roundRect">
            <a:avLst>
              <a:gd name="adj" fmla="val 6795"/>
            </a:avLst>
          </a:prstGeom>
          <a:solidFill>
            <a:srgbClr val="0C0A33"/>
          </a:solidFill>
          <a:ln w="30480">
            <a:solidFill>
              <a:srgbClr val="44426B"/>
            </a:solidFill>
            <a:prstDash val="solid"/>
          </a:ln>
        </p:spPr>
      </p:sp>
      <p:sp>
        <p:nvSpPr>
          <p:cNvPr id="5" name="Shape 3"/>
          <p:cNvSpPr/>
          <p:nvPr/>
        </p:nvSpPr>
        <p:spPr>
          <a:xfrm>
            <a:off x="807244" y="4690705"/>
            <a:ext cx="121920" cy="2153126"/>
          </a:xfrm>
          <a:prstGeom prst="roundRect">
            <a:avLst>
              <a:gd name="adj" fmla="val 29451"/>
            </a:avLst>
          </a:prstGeom>
          <a:solidFill>
            <a:srgbClr val="8061FF"/>
          </a:solidFill>
          <a:ln/>
        </p:spPr>
      </p:sp>
      <p:sp>
        <p:nvSpPr>
          <p:cNvPr id="6" name="Text 4"/>
          <p:cNvSpPr/>
          <p:nvPr/>
        </p:nvSpPr>
        <p:spPr>
          <a:xfrm>
            <a:off x="1198959" y="4960501"/>
            <a:ext cx="2816185" cy="351949"/>
          </a:xfrm>
          <a:prstGeom prst="rect">
            <a:avLst/>
          </a:prstGeom>
          <a:noFill/>
          <a:ln/>
        </p:spPr>
        <p:txBody>
          <a:bodyPr wrap="non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Financial Impact</a:t>
            </a:r>
            <a:endParaRPr lang="en-US" sz="2200" dirty="0"/>
          </a:p>
        </p:txBody>
      </p:sp>
      <p:sp>
        <p:nvSpPr>
          <p:cNvPr id="7" name="Text 5"/>
          <p:cNvSpPr/>
          <p:nvPr/>
        </p:nvSpPr>
        <p:spPr>
          <a:xfrm>
            <a:off x="1198959" y="5456039"/>
            <a:ext cx="3527703"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Billions lost annually due to fraudulent claims.</a:t>
            </a:r>
            <a:endParaRPr lang="en-US" sz="1850" dirty="0"/>
          </a:p>
        </p:txBody>
      </p:sp>
      <p:sp>
        <p:nvSpPr>
          <p:cNvPr id="8" name="Shape 6"/>
          <p:cNvSpPr/>
          <p:nvPr/>
        </p:nvSpPr>
        <p:spPr>
          <a:xfrm>
            <a:off x="5235773" y="4690705"/>
            <a:ext cx="4158734" cy="2153126"/>
          </a:xfrm>
          <a:prstGeom prst="roundRect">
            <a:avLst>
              <a:gd name="adj" fmla="val 6795"/>
            </a:avLst>
          </a:prstGeom>
          <a:solidFill>
            <a:srgbClr val="0C0A33"/>
          </a:solidFill>
          <a:ln w="30480">
            <a:solidFill>
              <a:srgbClr val="44426B"/>
            </a:solidFill>
            <a:prstDash val="solid"/>
          </a:ln>
        </p:spPr>
      </p:sp>
      <p:sp>
        <p:nvSpPr>
          <p:cNvPr id="9" name="Shape 7"/>
          <p:cNvSpPr/>
          <p:nvPr/>
        </p:nvSpPr>
        <p:spPr>
          <a:xfrm>
            <a:off x="5205293" y="4690705"/>
            <a:ext cx="121920" cy="2153126"/>
          </a:xfrm>
          <a:prstGeom prst="roundRect">
            <a:avLst>
              <a:gd name="adj" fmla="val 29451"/>
            </a:avLst>
          </a:prstGeom>
          <a:solidFill>
            <a:srgbClr val="8061FF"/>
          </a:solidFill>
          <a:ln/>
        </p:spPr>
      </p:sp>
      <p:sp>
        <p:nvSpPr>
          <p:cNvPr id="10" name="Text 8"/>
          <p:cNvSpPr/>
          <p:nvPr/>
        </p:nvSpPr>
        <p:spPr>
          <a:xfrm>
            <a:off x="5597009" y="4960501"/>
            <a:ext cx="3527703" cy="703898"/>
          </a:xfrm>
          <a:prstGeom prst="rect">
            <a:avLst/>
          </a:prstGeom>
          <a:noFill/>
          <a:ln/>
        </p:spPr>
        <p:txBody>
          <a:bodyPr wrap="squar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Operational Inefficiency</a:t>
            </a:r>
            <a:endParaRPr lang="en-US" sz="2200" dirty="0"/>
          </a:p>
        </p:txBody>
      </p:sp>
      <p:sp>
        <p:nvSpPr>
          <p:cNvPr id="11" name="Text 9"/>
          <p:cNvSpPr/>
          <p:nvPr/>
        </p:nvSpPr>
        <p:spPr>
          <a:xfrm>
            <a:off x="5597009" y="5807988"/>
            <a:ext cx="3527703"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Manual processes are slow and resource-intensive.</a:t>
            </a:r>
            <a:endParaRPr lang="en-US" sz="1850" dirty="0"/>
          </a:p>
        </p:txBody>
      </p:sp>
      <p:sp>
        <p:nvSpPr>
          <p:cNvPr id="12" name="Shape 10"/>
          <p:cNvSpPr/>
          <p:nvPr/>
        </p:nvSpPr>
        <p:spPr>
          <a:xfrm>
            <a:off x="9633823" y="4690705"/>
            <a:ext cx="4158853" cy="2153126"/>
          </a:xfrm>
          <a:prstGeom prst="roundRect">
            <a:avLst>
              <a:gd name="adj" fmla="val 6795"/>
            </a:avLst>
          </a:prstGeom>
          <a:solidFill>
            <a:srgbClr val="0C0A33"/>
          </a:solidFill>
          <a:ln w="30480">
            <a:solidFill>
              <a:srgbClr val="44426B"/>
            </a:solidFill>
            <a:prstDash val="solid"/>
          </a:ln>
        </p:spPr>
      </p:sp>
      <p:sp>
        <p:nvSpPr>
          <p:cNvPr id="13" name="Shape 11"/>
          <p:cNvSpPr/>
          <p:nvPr/>
        </p:nvSpPr>
        <p:spPr>
          <a:xfrm>
            <a:off x="9603343" y="4690705"/>
            <a:ext cx="121920" cy="2153126"/>
          </a:xfrm>
          <a:prstGeom prst="roundRect">
            <a:avLst>
              <a:gd name="adj" fmla="val 29451"/>
            </a:avLst>
          </a:prstGeom>
          <a:solidFill>
            <a:srgbClr val="8061FF"/>
          </a:solidFill>
          <a:ln/>
        </p:spPr>
      </p:sp>
      <p:sp>
        <p:nvSpPr>
          <p:cNvPr id="14" name="Text 12"/>
          <p:cNvSpPr/>
          <p:nvPr/>
        </p:nvSpPr>
        <p:spPr>
          <a:xfrm>
            <a:off x="9995059" y="4960501"/>
            <a:ext cx="2816185" cy="351949"/>
          </a:xfrm>
          <a:prstGeom prst="rect">
            <a:avLst/>
          </a:prstGeom>
          <a:noFill/>
          <a:ln/>
        </p:spPr>
        <p:txBody>
          <a:bodyPr wrap="non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Customer Impact</a:t>
            </a:r>
            <a:endParaRPr lang="en-US" sz="2200" dirty="0"/>
          </a:p>
        </p:txBody>
      </p:sp>
      <p:sp>
        <p:nvSpPr>
          <p:cNvPr id="15" name="Text 13"/>
          <p:cNvSpPr/>
          <p:nvPr/>
        </p:nvSpPr>
        <p:spPr>
          <a:xfrm>
            <a:off x="9995059" y="5456039"/>
            <a:ext cx="3527822"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Leads to higher premiums and diminished trust.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760458"/>
            <a:ext cx="12954952" cy="1408033"/>
          </a:xfrm>
          <a:prstGeom prst="rect">
            <a:avLst/>
          </a:prstGeom>
          <a:noFill/>
          <a:ln/>
        </p:spPr>
        <p:txBody>
          <a:bodyPr wrap="square" lIns="0" tIns="0" rIns="0" bIns="0" rtlCol="0" anchor="t"/>
          <a:lstStyle/>
          <a:p>
            <a:pPr marL="0" indent="0" algn="l">
              <a:lnSpc>
                <a:spcPts val="5500"/>
              </a:lnSpc>
              <a:buNone/>
            </a:pPr>
            <a:r>
              <a:rPr lang="en-US" sz="4400" b="1" dirty="0">
                <a:solidFill>
                  <a:srgbClr val="FFFFFF"/>
                </a:solidFill>
                <a:latin typeface="Syne Bold" pitchFamily="34" charset="0"/>
                <a:ea typeface="Syne Bold" pitchFamily="34" charset="-122"/>
                <a:cs typeface="Syne Bold" pitchFamily="34" charset="-120"/>
              </a:rPr>
              <a:t>Our Objective: Building a Predictive Fraud Model</a:t>
            </a:r>
            <a:endParaRPr lang="en-US" sz="4400" dirty="0"/>
          </a:p>
        </p:txBody>
      </p:sp>
      <p:sp>
        <p:nvSpPr>
          <p:cNvPr id="3" name="Text 1"/>
          <p:cNvSpPr/>
          <p:nvPr/>
        </p:nvSpPr>
        <p:spPr>
          <a:xfrm>
            <a:off x="837724" y="3647242"/>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Our primary objective is to develop a robust machine learning model capable of accurately predicting fraudulent auto insurance claims. This model will classify claims as either fraudulent ('Y') or legitimate ('N'), providing insurance professionals with a powerful tool for proactive fraud detection.</a:t>
            </a:r>
            <a:endParaRPr lang="en-US" sz="1850" dirty="0"/>
          </a:p>
        </p:txBody>
      </p:sp>
      <p:pic>
        <p:nvPicPr>
          <p:cNvPr id="4" name="Image 0" descr="preencoded.png"/>
          <p:cNvPicPr>
            <a:picLocks noChangeAspect="1"/>
          </p:cNvPicPr>
          <p:nvPr/>
        </p:nvPicPr>
        <p:blipFill>
          <a:blip r:embed="rId3"/>
          <a:stretch>
            <a:fillRect/>
          </a:stretch>
        </p:blipFill>
        <p:spPr>
          <a:xfrm>
            <a:off x="837724" y="5065514"/>
            <a:ext cx="598408" cy="598408"/>
          </a:xfrm>
          <a:prstGeom prst="rect">
            <a:avLst/>
          </a:prstGeom>
        </p:spPr>
      </p:pic>
      <p:sp>
        <p:nvSpPr>
          <p:cNvPr id="5" name="Text 2"/>
          <p:cNvSpPr/>
          <p:nvPr/>
        </p:nvSpPr>
        <p:spPr>
          <a:xfrm>
            <a:off x="1735336" y="5207556"/>
            <a:ext cx="3180874" cy="351949"/>
          </a:xfrm>
          <a:prstGeom prst="rect">
            <a:avLst/>
          </a:prstGeom>
          <a:noFill/>
          <a:ln/>
        </p:spPr>
        <p:txBody>
          <a:bodyPr wrap="non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Intelligent Prediction</a:t>
            </a:r>
            <a:endParaRPr lang="en-US" sz="2200" dirty="0"/>
          </a:p>
        </p:txBody>
      </p:sp>
      <p:sp>
        <p:nvSpPr>
          <p:cNvPr id="6" name="Text 3"/>
          <p:cNvSpPr/>
          <p:nvPr/>
        </p:nvSpPr>
        <p:spPr>
          <a:xfrm>
            <a:off x="1735336" y="5703094"/>
            <a:ext cx="3221236"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Leveraging AI to identify suspicious claims proactively.</a:t>
            </a:r>
            <a:endParaRPr lang="en-US" sz="1850" dirty="0"/>
          </a:p>
        </p:txBody>
      </p:sp>
      <p:pic>
        <p:nvPicPr>
          <p:cNvPr id="7" name="Image 1" descr="preencoded.png"/>
          <p:cNvPicPr>
            <a:picLocks noChangeAspect="1"/>
          </p:cNvPicPr>
          <p:nvPr/>
        </p:nvPicPr>
        <p:blipFill>
          <a:blip r:embed="rId4"/>
          <a:stretch>
            <a:fillRect/>
          </a:stretch>
        </p:blipFill>
        <p:spPr>
          <a:xfrm>
            <a:off x="5255776" y="5065514"/>
            <a:ext cx="598408" cy="598408"/>
          </a:xfrm>
          <a:prstGeom prst="rect">
            <a:avLst/>
          </a:prstGeom>
        </p:spPr>
      </p:pic>
      <p:sp>
        <p:nvSpPr>
          <p:cNvPr id="8" name="Text 4"/>
          <p:cNvSpPr/>
          <p:nvPr/>
        </p:nvSpPr>
        <p:spPr>
          <a:xfrm>
            <a:off x="6153388" y="5207556"/>
            <a:ext cx="3164324" cy="351949"/>
          </a:xfrm>
          <a:prstGeom prst="rect">
            <a:avLst/>
          </a:prstGeom>
          <a:noFill/>
          <a:ln/>
        </p:spPr>
        <p:txBody>
          <a:bodyPr wrap="non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Binary Classification</a:t>
            </a:r>
            <a:endParaRPr lang="en-US" sz="2200" dirty="0"/>
          </a:p>
        </p:txBody>
      </p:sp>
      <p:sp>
        <p:nvSpPr>
          <p:cNvPr id="9" name="Text 5"/>
          <p:cNvSpPr/>
          <p:nvPr/>
        </p:nvSpPr>
        <p:spPr>
          <a:xfrm>
            <a:off x="6153388" y="5703094"/>
            <a:ext cx="3221236"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Classifying claims as 'Fraud' or 'Legitimate'.</a:t>
            </a:r>
            <a:endParaRPr lang="en-US" sz="1850" dirty="0"/>
          </a:p>
        </p:txBody>
      </p:sp>
      <p:pic>
        <p:nvPicPr>
          <p:cNvPr id="10" name="Image 2" descr="preencoded.png"/>
          <p:cNvPicPr>
            <a:picLocks noChangeAspect="1"/>
          </p:cNvPicPr>
          <p:nvPr/>
        </p:nvPicPr>
        <p:blipFill>
          <a:blip r:embed="rId5"/>
          <a:stretch>
            <a:fillRect/>
          </a:stretch>
        </p:blipFill>
        <p:spPr>
          <a:xfrm>
            <a:off x="9673828" y="5065514"/>
            <a:ext cx="598408" cy="598408"/>
          </a:xfrm>
          <a:prstGeom prst="rect">
            <a:avLst/>
          </a:prstGeom>
        </p:spPr>
      </p:pic>
      <p:sp>
        <p:nvSpPr>
          <p:cNvPr id="11" name="Text 6"/>
          <p:cNvSpPr/>
          <p:nvPr/>
        </p:nvSpPr>
        <p:spPr>
          <a:xfrm>
            <a:off x="10571440" y="5207556"/>
            <a:ext cx="2933700" cy="351949"/>
          </a:xfrm>
          <a:prstGeom prst="rect">
            <a:avLst/>
          </a:prstGeom>
          <a:noFill/>
          <a:ln/>
        </p:spPr>
        <p:txBody>
          <a:bodyPr wrap="none" lIns="0" tIns="0" rIns="0" bIns="0" rtlCol="0" anchor="t"/>
          <a:lstStyle/>
          <a:p>
            <a:pPr marL="0" indent="0" algn="l">
              <a:lnSpc>
                <a:spcPts val="2750"/>
              </a:lnSpc>
              <a:buNone/>
            </a:pPr>
            <a:r>
              <a:rPr lang="en-US" sz="2200" b="1" dirty="0">
                <a:solidFill>
                  <a:srgbClr val="D9E1FF"/>
                </a:solidFill>
                <a:latin typeface="Syne Bold" pitchFamily="34" charset="0"/>
                <a:ea typeface="Syne Bold" pitchFamily="34" charset="-122"/>
                <a:cs typeface="Syne Bold" pitchFamily="34" charset="-120"/>
              </a:rPr>
              <a:t>Enhanced Security</a:t>
            </a:r>
            <a:endParaRPr lang="en-US" sz="2200" dirty="0"/>
          </a:p>
        </p:txBody>
      </p:sp>
      <p:sp>
        <p:nvSpPr>
          <p:cNvPr id="12" name="Text 7"/>
          <p:cNvSpPr/>
          <p:nvPr/>
        </p:nvSpPr>
        <p:spPr>
          <a:xfrm>
            <a:off x="10571440" y="5703094"/>
            <a:ext cx="3221236"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Arimo" pitchFamily="34" charset="0"/>
                <a:ea typeface="Arimo" pitchFamily="34" charset="-122"/>
                <a:cs typeface="Arimo" pitchFamily="34" charset="-120"/>
              </a:rPr>
              <a:t>Strengthening fraud detection capabilities for insurers.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42317" y="347543"/>
            <a:ext cx="7830026" cy="371713"/>
          </a:xfrm>
          <a:prstGeom prst="rect">
            <a:avLst/>
          </a:prstGeom>
          <a:noFill/>
          <a:ln/>
        </p:spPr>
        <p:txBody>
          <a:bodyPr wrap="none" lIns="0" tIns="0" rIns="0" bIns="0" rtlCol="0" anchor="t"/>
          <a:lstStyle/>
          <a:p>
            <a:pPr marL="0" indent="0" algn="l">
              <a:lnSpc>
                <a:spcPts val="2900"/>
              </a:lnSpc>
              <a:buNone/>
            </a:pPr>
            <a:r>
              <a:rPr lang="en-US" sz="2300" b="1" dirty="0">
                <a:solidFill>
                  <a:srgbClr val="FFFFFF"/>
                </a:solidFill>
                <a:latin typeface="Syne Bold" pitchFamily="34" charset="0"/>
                <a:ea typeface="Syne Bold" pitchFamily="34" charset="-122"/>
                <a:cs typeface="Syne Bold" pitchFamily="34" charset="-120"/>
              </a:rPr>
              <a:t>Dataset Overview: The Foundation of Our Model</a:t>
            </a:r>
            <a:endParaRPr lang="en-US" sz="2300" dirty="0"/>
          </a:p>
        </p:txBody>
      </p:sp>
      <p:sp>
        <p:nvSpPr>
          <p:cNvPr id="3" name="Text 1"/>
          <p:cNvSpPr/>
          <p:nvPr/>
        </p:nvSpPr>
        <p:spPr>
          <a:xfrm>
            <a:off x="442317" y="1022509"/>
            <a:ext cx="6872883" cy="2634110"/>
          </a:xfrm>
          <a:prstGeom prst="rect">
            <a:avLst/>
          </a:prstGeom>
          <a:noFill/>
          <a:ln/>
        </p:spPr>
        <p:txBody>
          <a:bodyPr wrap="square" lIns="0" tIns="0" rIns="0" bIns="0" rtlCol="0" anchor="t"/>
          <a:lstStyle/>
          <a:p>
            <a:pPr marL="0" indent="0" algn="l">
              <a:lnSpc>
                <a:spcPts val="1550"/>
              </a:lnSpc>
              <a:buNone/>
            </a:pPr>
            <a:r>
              <a:rPr lang="en-US" sz="1200" dirty="0">
                <a:solidFill>
                  <a:srgbClr val="D9E1FF"/>
                </a:solidFill>
                <a:latin typeface="Arimo" pitchFamily="34" charset="0"/>
                <a:ea typeface="Arimo" pitchFamily="34" charset="-122"/>
                <a:cs typeface="Arimo" pitchFamily="34" charset="-120"/>
              </a:rPr>
              <a:t>Our analysis is built upon a comprehensive dataset comprising four distinct files: three for training the model and one for testing its performance on unseen data. Each dataset is accompanied by a detailed Data Dictionary, crucial for understanding variable definitions and relationships.</a:t>
            </a:r>
            <a:endParaRPr lang="en-US" sz="1200" dirty="0"/>
          </a:p>
        </p:txBody>
      </p:sp>
      <p:pic>
        <p:nvPicPr>
          <p:cNvPr id="7" name="Image 0" descr="preencoded.png"/>
          <p:cNvPicPr>
            <a:picLocks noChangeAspect="1"/>
          </p:cNvPicPr>
          <p:nvPr/>
        </p:nvPicPr>
        <p:blipFill>
          <a:blip r:embed="rId3"/>
          <a:stretch>
            <a:fillRect/>
          </a:stretch>
        </p:blipFill>
        <p:spPr>
          <a:xfrm>
            <a:off x="7477006" y="1050965"/>
            <a:ext cx="6718697" cy="6718697"/>
          </a:xfrm>
          <a:prstGeom prst="rect">
            <a:avLst/>
          </a:prstGeom>
        </p:spPr>
      </p:pic>
      <p:sp>
        <p:nvSpPr>
          <p:cNvPr id="8" name="Text 5"/>
          <p:cNvSpPr/>
          <p:nvPr/>
        </p:nvSpPr>
        <p:spPr>
          <a:xfrm>
            <a:off x="442317" y="8101370"/>
            <a:ext cx="1675686" cy="185857"/>
          </a:xfrm>
          <a:prstGeom prst="rect">
            <a:avLst/>
          </a:prstGeom>
          <a:noFill/>
          <a:ln/>
        </p:spPr>
        <p:txBody>
          <a:bodyPr wrap="none" lIns="0" tIns="0" rIns="0" bIns="0" rtlCol="0" anchor="t"/>
          <a:lstStyle/>
          <a:p>
            <a:pPr marL="0" indent="0" algn="l">
              <a:lnSpc>
                <a:spcPts val="1450"/>
              </a:lnSpc>
              <a:buNone/>
            </a:pPr>
            <a:r>
              <a:rPr lang="en-US" sz="1150" b="1" dirty="0">
                <a:solidFill>
                  <a:srgbClr val="FFFFFF"/>
                </a:solidFill>
                <a:latin typeface="Syne Bold" pitchFamily="34" charset="0"/>
                <a:ea typeface="Syne Bold" pitchFamily="34" charset="-122"/>
                <a:cs typeface="Syne Bold" pitchFamily="34" charset="-120"/>
              </a:rPr>
              <a:t>Initial Data Statistics</a:t>
            </a:r>
            <a:endParaRPr lang="en-US" sz="1150" dirty="0"/>
          </a:p>
        </p:txBody>
      </p:sp>
      <p:sp>
        <p:nvSpPr>
          <p:cNvPr id="9" name="Shape 6"/>
          <p:cNvSpPr/>
          <p:nvPr/>
        </p:nvSpPr>
        <p:spPr>
          <a:xfrm>
            <a:off x="442317" y="8476774"/>
            <a:ext cx="13745766" cy="1491139"/>
          </a:xfrm>
          <a:prstGeom prst="roundRect">
            <a:avLst>
              <a:gd name="adj" fmla="val 1271"/>
            </a:avLst>
          </a:prstGeom>
          <a:noFill/>
          <a:ln w="7620">
            <a:solidFill>
              <a:srgbClr val="FFFFFF">
                <a:alpha val="24000"/>
              </a:srgbClr>
            </a:solidFill>
            <a:prstDash val="solid"/>
          </a:ln>
        </p:spPr>
      </p:sp>
      <p:sp>
        <p:nvSpPr>
          <p:cNvPr id="10" name="Shape 7"/>
          <p:cNvSpPr/>
          <p:nvPr/>
        </p:nvSpPr>
        <p:spPr>
          <a:xfrm>
            <a:off x="449937" y="8484394"/>
            <a:ext cx="13730526" cy="368975"/>
          </a:xfrm>
          <a:prstGeom prst="rect">
            <a:avLst/>
          </a:prstGeom>
          <a:solidFill>
            <a:srgbClr val="FFFFFF">
              <a:alpha val="4000"/>
            </a:srgbClr>
          </a:solidFill>
          <a:ln/>
        </p:spPr>
      </p:sp>
      <p:sp>
        <p:nvSpPr>
          <p:cNvPr id="11" name="Text 8"/>
          <p:cNvSpPr/>
          <p:nvPr/>
        </p:nvSpPr>
        <p:spPr>
          <a:xfrm>
            <a:off x="576501" y="8567737"/>
            <a:ext cx="3862626" cy="202287"/>
          </a:xfrm>
          <a:prstGeom prst="rect">
            <a:avLst/>
          </a:prstGeom>
          <a:noFill/>
          <a:ln/>
        </p:spPr>
        <p:txBody>
          <a:bodyPr wrap="none" lIns="0" tIns="0" rIns="0" bIns="0" rtlCol="0" anchor="t"/>
          <a:lstStyle/>
          <a:p>
            <a:pPr marL="0" indent="0" algn="l">
              <a:lnSpc>
                <a:spcPts val="1550"/>
              </a:lnSpc>
              <a:buNone/>
            </a:pPr>
            <a:r>
              <a:rPr lang="en-US" sz="950" b="1" dirty="0">
                <a:solidFill>
                  <a:srgbClr val="D9E1FF"/>
                </a:solidFill>
                <a:latin typeface="Arimo" pitchFamily="34" charset="0"/>
                <a:ea typeface="Arimo" pitchFamily="34" charset="-122"/>
                <a:cs typeface="Arimo" pitchFamily="34" charset="-120"/>
              </a:rPr>
              <a:t>Dataset</a:t>
            </a:r>
            <a:endParaRPr lang="en-US" sz="950" dirty="0"/>
          </a:p>
        </p:txBody>
      </p:sp>
      <p:sp>
        <p:nvSpPr>
          <p:cNvPr id="12" name="Text 9"/>
          <p:cNvSpPr/>
          <p:nvPr/>
        </p:nvSpPr>
        <p:spPr>
          <a:xfrm>
            <a:off x="4699397" y="8567737"/>
            <a:ext cx="3858816" cy="202287"/>
          </a:xfrm>
          <a:prstGeom prst="rect">
            <a:avLst/>
          </a:prstGeom>
          <a:noFill/>
          <a:ln/>
        </p:spPr>
        <p:txBody>
          <a:bodyPr wrap="none" lIns="0" tIns="0" rIns="0" bIns="0" rtlCol="0" anchor="t"/>
          <a:lstStyle/>
          <a:p>
            <a:pPr marL="0" indent="0" algn="l">
              <a:lnSpc>
                <a:spcPts val="1550"/>
              </a:lnSpc>
              <a:buNone/>
            </a:pPr>
            <a:r>
              <a:rPr lang="en-US" sz="950" b="1" dirty="0">
                <a:solidFill>
                  <a:srgbClr val="D9E1FF"/>
                </a:solidFill>
                <a:latin typeface="Arimo" pitchFamily="34" charset="0"/>
                <a:ea typeface="Arimo" pitchFamily="34" charset="-122"/>
                <a:cs typeface="Arimo" pitchFamily="34" charset="-120"/>
              </a:rPr>
              <a:t>Rows</a:t>
            </a:r>
            <a:endParaRPr lang="en-US" sz="950" dirty="0"/>
          </a:p>
        </p:txBody>
      </p:sp>
      <p:sp>
        <p:nvSpPr>
          <p:cNvPr id="13" name="Text 10"/>
          <p:cNvSpPr/>
          <p:nvPr/>
        </p:nvSpPr>
        <p:spPr>
          <a:xfrm>
            <a:off x="8818483" y="8567737"/>
            <a:ext cx="5235654" cy="202287"/>
          </a:xfrm>
          <a:prstGeom prst="rect">
            <a:avLst/>
          </a:prstGeom>
          <a:noFill/>
          <a:ln/>
        </p:spPr>
        <p:txBody>
          <a:bodyPr wrap="none" lIns="0" tIns="0" rIns="0" bIns="0" rtlCol="0" anchor="t"/>
          <a:lstStyle/>
          <a:p>
            <a:pPr marL="0" indent="0" algn="l">
              <a:lnSpc>
                <a:spcPts val="1550"/>
              </a:lnSpc>
              <a:buNone/>
            </a:pPr>
            <a:r>
              <a:rPr lang="en-US" sz="950" b="1" dirty="0">
                <a:solidFill>
                  <a:srgbClr val="D9E1FF"/>
                </a:solidFill>
                <a:latin typeface="Arimo" pitchFamily="34" charset="0"/>
                <a:ea typeface="Arimo" pitchFamily="34" charset="-122"/>
                <a:cs typeface="Arimo" pitchFamily="34" charset="-120"/>
              </a:rPr>
              <a:t>Columns (Excl. Target)</a:t>
            </a:r>
            <a:endParaRPr lang="en-US" sz="950" dirty="0"/>
          </a:p>
        </p:txBody>
      </p:sp>
      <p:sp>
        <p:nvSpPr>
          <p:cNvPr id="14" name="Shape 11"/>
          <p:cNvSpPr/>
          <p:nvPr/>
        </p:nvSpPr>
        <p:spPr>
          <a:xfrm>
            <a:off x="449937" y="8853368"/>
            <a:ext cx="13730526" cy="368975"/>
          </a:xfrm>
          <a:prstGeom prst="rect">
            <a:avLst/>
          </a:prstGeom>
          <a:solidFill>
            <a:srgbClr val="000000">
              <a:alpha val="4000"/>
            </a:srgbClr>
          </a:solidFill>
          <a:ln/>
        </p:spPr>
      </p:sp>
      <p:sp>
        <p:nvSpPr>
          <p:cNvPr id="15" name="Text 12"/>
          <p:cNvSpPr/>
          <p:nvPr/>
        </p:nvSpPr>
        <p:spPr>
          <a:xfrm>
            <a:off x="576501" y="8936712"/>
            <a:ext cx="386262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Training (Combined)</a:t>
            </a:r>
            <a:endParaRPr lang="en-US" sz="950" dirty="0"/>
          </a:p>
        </p:txBody>
      </p:sp>
      <p:sp>
        <p:nvSpPr>
          <p:cNvPr id="16" name="Text 13"/>
          <p:cNvSpPr/>
          <p:nvPr/>
        </p:nvSpPr>
        <p:spPr>
          <a:xfrm>
            <a:off x="4699397" y="8936712"/>
            <a:ext cx="385881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50,000+</a:t>
            </a:r>
            <a:endParaRPr lang="en-US" sz="950" dirty="0"/>
          </a:p>
        </p:txBody>
      </p:sp>
      <p:sp>
        <p:nvSpPr>
          <p:cNvPr id="17" name="Text 14"/>
          <p:cNvSpPr/>
          <p:nvPr/>
        </p:nvSpPr>
        <p:spPr>
          <a:xfrm>
            <a:off x="8818483" y="8936712"/>
            <a:ext cx="5235654"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~45 (before feature engineering)</a:t>
            </a:r>
            <a:endParaRPr lang="en-US" sz="950" dirty="0"/>
          </a:p>
        </p:txBody>
      </p:sp>
      <p:sp>
        <p:nvSpPr>
          <p:cNvPr id="18" name="Shape 15"/>
          <p:cNvSpPr/>
          <p:nvPr/>
        </p:nvSpPr>
        <p:spPr>
          <a:xfrm>
            <a:off x="449937" y="9222343"/>
            <a:ext cx="13730526" cy="368975"/>
          </a:xfrm>
          <a:prstGeom prst="rect">
            <a:avLst/>
          </a:prstGeom>
          <a:solidFill>
            <a:srgbClr val="FFFFFF">
              <a:alpha val="4000"/>
            </a:srgbClr>
          </a:solidFill>
          <a:ln/>
        </p:spPr>
      </p:sp>
      <p:sp>
        <p:nvSpPr>
          <p:cNvPr id="19" name="Text 16"/>
          <p:cNvSpPr/>
          <p:nvPr/>
        </p:nvSpPr>
        <p:spPr>
          <a:xfrm>
            <a:off x="576501" y="9305687"/>
            <a:ext cx="386262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Test</a:t>
            </a:r>
            <a:endParaRPr lang="en-US" sz="950" dirty="0"/>
          </a:p>
        </p:txBody>
      </p:sp>
      <p:sp>
        <p:nvSpPr>
          <p:cNvPr id="20" name="Text 17"/>
          <p:cNvSpPr/>
          <p:nvPr/>
        </p:nvSpPr>
        <p:spPr>
          <a:xfrm>
            <a:off x="4699397" y="9305687"/>
            <a:ext cx="385881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10,000+</a:t>
            </a:r>
            <a:endParaRPr lang="en-US" sz="950" dirty="0"/>
          </a:p>
        </p:txBody>
      </p:sp>
      <p:sp>
        <p:nvSpPr>
          <p:cNvPr id="21" name="Text 18"/>
          <p:cNvSpPr/>
          <p:nvPr/>
        </p:nvSpPr>
        <p:spPr>
          <a:xfrm>
            <a:off x="8818483" y="9305687"/>
            <a:ext cx="5235654"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~45 (before feature engineering)</a:t>
            </a:r>
            <a:endParaRPr lang="en-US" sz="950" dirty="0"/>
          </a:p>
        </p:txBody>
      </p:sp>
      <p:sp>
        <p:nvSpPr>
          <p:cNvPr id="22" name="Shape 19"/>
          <p:cNvSpPr/>
          <p:nvPr/>
        </p:nvSpPr>
        <p:spPr>
          <a:xfrm>
            <a:off x="449937" y="9591318"/>
            <a:ext cx="13730526" cy="368975"/>
          </a:xfrm>
          <a:prstGeom prst="rect">
            <a:avLst/>
          </a:prstGeom>
          <a:solidFill>
            <a:srgbClr val="000000">
              <a:alpha val="4000"/>
            </a:srgbClr>
          </a:solidFill>
          <a:ln/>
        </p:spPr>
      </p:sp>
      <p:sp>
        <p:nvSpPr>
          <p:cNvPr id="23" name="Text 20"/>
          <p:cNvSpPr/>
          <p:nvPr/>
        </p:nvSpPr>
        <p:spPr>
          <a:xfrm>
            <a:off x="576501" y="9674662"/>
            <a:ext cx="386262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Target Variable</a:t>
            </a:r>
            <a:endParaRPr lang="en-US" sz="950" dirty="0"/>
          </a:p>
        </p:txBody>
      </p:sp>
      <p:sp>
        <p:nvSpPr>
          <p:cNvPr id="24" name="Text 21"/>
          <p:cNvSpPr/>
          <p:nvPr/>
        </p:nvSpPr>
        <p:spPr>
          <a:xfrm>
            <a:off x="4699397" y="9674662"/>
            <a:ext cx="3858816"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Fraud_Ind (Y/N)</a:t>
            </a:r>
            <a:endParaRPr lang="en-US" sz="950" dirty="0"/>
          </a:p>
        </p:txBody>
      </p:sp>
      <p:sp>
        <p:nvSpPr>
          <p:cNvPr id="25" name="Text 22"/>
          <p:cNvSpPr/>
          <p:nvPr/>
        </p:nvSpPr>
        <p:spPr>
          <a:xfrm>
            <a:off x="8818483" y="9674662"/>
            <a:ext cx="5235654" cy="202287"/>
          </a:xfrm>
          <a:prstGeom prst="rect">
            <a:avLst/>
          </a:prstGeom>
          <a:noFill/>
          <a:ln/>
        </p:spPr>
        <p:txBody>
          <a:bodyPr wrap="none" lIns="0" tIns="0" rIns="0" bIns="0" rtlCol="0" anchor="t"/>
          <a:lstStyle/>
          <a:p>
            <a:pPr marL="0" indent="0" algn="l">
              <a:lnSpc>
                <a:spcPts val="1550"/>
              </a:lnSpc>
              <a:buNone/>
            </a:pPr>
            <a:r>
              <a:rPr lang="en-US" sz="950" dirty="0">
                <a:solidFill>
                  <a:srgbClr val="D9E1FF"/>
                </a:solidFill>
                <a:latin typeface="Arimo" pitchFamily="34" charset="0"/>
                <a:ea typeface="Arimo" pitchFamily="34" charset="-122"/>
                <a:cs typeface="Arimo" pitchFamily="34" charset="-120"/>
              </a:rPr>
              <a:t>Binary Classification</a:t>
            </a:r>
            <a:endParaRPr lang="en-US" sz="950" dirty="0"/>
          </a:p>
        </p:txBody>
      </p:sp>
      <p:sp>
        <p:nvSpPr>
          <p:cNvPr id="26" name="Text 2"/>
          <p:cNvSpPr/>
          <p:nvPr/>
        </p:nvSpPr>
        <p:spPr>
          <a:xfrm>
            <a:off x="280511" y="2739344"/>
            <a:ext cx="6718697" cy="202287"/>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D9E1FF"/>
                </a:solidFill>
                <a:latin typeface="Arimo" pitchFamily="34" charset="0"/>
                <a:ea typeface="Arimo" pitchFamily="34" charset="-122"/>
                <a:cs typeface="Arimo" pitchFamily="34" charset="-120"/>
              </a:rPr>
              <a:t>Training Data:</a:t>
            </a:r>
            <a:r>
              <a:rPr lang="en-US" sz="2000" dirty="0">
                <a:solidFill>
                  <a:srgbClr val="D9E1FF"/>
                </a:solidFill>
                <a:latin typeface="Arimo" pitchFamily="34" charset="0"/>
                <a:ea typeface="Arimo" pitchFamily="34" charset="-122"/>
                <a:cs typeface="Arimo" pitchFamily="34" charset="-120"/>
              </a:rPr>
              <a:t> 3 separate files for robust model learning.</a:t>
            </a:r>
            <a:endParaRPr lang="en-US" sz="2000" dirty="0"/>
          </a:p>
        </p:txBody>
      </p:sp>
      <p:sp>
        <p:nvSpPr>
          <p:cNvPr id="27" name="Text 3"/>
          <p:cNvSpPr/>
          <p:nvPr/>
        </p:nvSpPr>
        <p:spPr>
          <a:xfrm>
            <a:off x="280511" y="3283610"/>
            <a:ext cx="6718697" cy="202287"/>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D9E1FF"/>
                </a:solidFill>
                <a:latin typeface="Arimo" pitchFamily="34" charset="0"/>
                <a:ea typeface="Arimo" pitchFamily="34" charset="-122"/>
                <a:cs typeface="Arimo" pitchFamily="34" charset="-120"/>
              </a:rPr>
              <a:t>Test Data:</a:t>
            </a:r>
            <a:r>
              <a:rPr lang="en-US" sz="2000" dirty="0">
                <a:solidFill>
                  <a:srgbClr val="D9E1FF"/>
                </a:solidFill>
                <a:latin typeface="Arimo" pitchFamily="34" charset="0"/>
                <a:ea typeface="Arimo" pitchFamily="34" charset="-122"/>
                <a:cs typeface="Arimo" pitchFamily="34" charset="-120"/>
              </a:rPr>
              <a:t> 1 file for evaluating generalisation capabilities.</a:t>
            </a:r>
            <a:endParaRPr lang="en-US" sz="2000" dirty="0"/>
          </a:p>
        </p:txBody>
      </p:sp>
      <p:sp>
        <p:nvSpPr>
          <p:cNvPr id="28" name="Text 4"/>
          <p:cNvSpPr/>
          <p:nvPr/>
        </p:nvSpPr>
        <p:spPr>
          <a:xfrm>
            <a:off x="280511" y="3530070"/>
            <a:ext cx="6718697" cy="202287"/>
          </a:xfrm>
          <a:prstGeom prst="rect">
            <a:avLst/>
          </a:prstGeom>
          <a:noFill/>
          <a:ln/>
        </p:spPr>
        <p:txBody>
          <a:bodyPr wrap="none" lIns="0" tIns="0" rIns="0" bIns="0" rtlCol="0" anchor="t"/>
          <a:lstStyle/>
          <a:p>
            <a:pPr marL="342900" indent="-342900" algn="l">
              <a:lnSpc>
                <a:spcPts val="1550"/>
              </a:lnSpc>
              <a:buSzPct val="100000"/>
              <a:buChar char="•"/>
            </a:pPr>
            <a:r>
              <a:rPr lang="en-US" sz="2000" b="1" dirty="0">
                <a:solidFill>
                  <a:srgbClr val="D9E1FF"/>
                </a:solidFill>
                <a:latin typeface="Arimo" pitchFamily="34" charset="0"/>
                <a:ea typeface="Arimo" pitchFamily="34" charset="-122"/>
                <a:cs typeface="Arimo" pitchFamily="34" charset="-120"/>
              </a:rPr>
              <a:t>Data Dictionary:</a:t>
            </a:r>
            <a:r>
              <a:rPr lang="en-US" sz="2000" dirty="0">
                <a:solidFill>
                  <a:srgbClr val="D9E1FF"/>
                </a:solidFill>
                <a:latin typeface="Arimo" pitchFamily="34" charset="0"/>
                <a:ea typeface="Arimo" pitchFamily="34" charset="-122"/>
                <a:cs typeface="Arimo" pitchFamily="34" charset="-120"/>
              </a:rPr>
              <a:t> Essential for feature understanding and interpretation.</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03171" y="473869"/>
            <a:ext cx="8779788" cy="506849"/>
          </a:xfrm>
          <a:prstGeom prst="rect">
            <a:avLst/>
          </a:prstGeom>
          <a:noFill/>
          <a:ln/>
        </p:spPr>
        <p:txBody>
          <a:bodyPr wrap="none" lIns="0" tIns="0" rIns="0" bIns="0" rtlCol="0" anchor="t"/>
          <a:lstStyle/>
          <a:p>
            <a:pPr marL="0" indent="0" algn="l">
              <a:lnSpc>
                <a:spcPts val="3950"/>
              </a:lnSpc>
              <a:buNone/>
            </a:pPr>
            <a:r>
              <a:rPr lang="en-US" sz="3150" b="1" dirty="0">
                <a:solidFill>
                  <a:srgbClr val="FFFFFF"/>
                </a:solidFill>
                <a:latin typeface="Syne Bold" pitchFamily="34" charset="0"/>
                <a:ea typeface="Syne Bold" pitchFamily="34" charset="-122"/>
                <a:cs typeface="Syne Bold" pitchFamily="34" charset="-120"/>
              </a:rPr>
              <a:t>Data Preprocessing: Refining Raw Data</a:t>
            </a:r>
            <a:endParaRPr lang="en-US" sz="3150" dirty="0"/>
          </a:p>
        </p:txBody>
      </p:sp>
      <p:sp>
        <p:nvSpPr>
          <p:cNvPr id="3" name="Text 1"/>
          <p:cNvSpPr/>
          <p:nvPr/>
        </p:nvSpPr>
        <p:spPr>
          <a:xfrm>
            <a:off x="603171" y="1325404"/>
            <a:ext cx="13424059" cy="551498"/>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Effective data preprocessing is paramount for building a reliable fraud detection model. We meticulously addressed various data quality issues to ensure the integrity and usability of our dataset.</a:t>
            </a:r>
            <a:endParaRPr lang="en-US" sz="1350" dirty="0"/>
          </a:p>
        </p:txBody>
      </p:sp>
      <p:sp>
        <p:nvSpPr>
          <p:cNvPr id="4" name="Shape 2"/>
          <p:cNvSpPr/>
          <p:nvPr/>
        </p:nvSpPr>
        <p:spPr>
          <a:xfrm>
            <a:off x="603171" y="2070735"/>
            <a:ext cx="689372" cy="1034058"/>
          </a:xfrm>
          <a:prstGeom prst="roundRect">
            <a:avLst>
              <a:gd name="adj" fmla="val 360023"/>
            </a:avLst>
          </a:prstGeom>
          <a:solidFill>
            <a:srgbClr val="2B2952"/>
          </a:solidFill>
          <a:ln/>
        </p:spPr>
      </p:sp>
      <p:sp>
        <p:nvSpPr>
          <p:cNvPr id="5" name="Text 3"/>
          <p:cNvSpPr/>
          <p:nvPr/>
        </p:nvSpPr>
        <p:spPr>
          <a:xfrm>
            <a:off x="818555" y="2426137"/>
            <a:ext cx="258485" cy="323136"/>
          </a:xfrm>
          <a:prstGeom prst="rect">
            <a:avLst/>
          </a:prstGeom>
          <a:noFill/>
          <a:ln/>
        </p:spPr>
        <p:txBody>
          <a:bodyPr wrap="none" lIns="0" tIns="0" rIns="0" bIns="0" rtlCol="0" anchor="t"/>
          <a:lstStyle/>
          <a:p>
            <a:pPr marL="0" indent="0" algn="l">
              <a:lnSpc>
                <a:spcPts val="2000"/>
              </a:lnSpc>
              <a:buNone/>
            </a:pPr>
            <a:r>
              <a:rPr lang="en-US" sz="2000" b="1" dirty="0">
                <a:solidFill>
                  <a:srgbClr val="D9E1FF"/>
                </a:solidFill>
                <a:latin typeface="Syne Bold" pitchFamily="34" charset="0"/>
                <a:ea typeface="Syne Bold" pitchFamily="34" charset="-122"/>
                <a:cs typeface="Syne Bold" pitchFamily="34" charset="-120"/>
              </a:rPr>
              <a:t>1</a:t>
            </a:r>
            <a:endParaRPr lang="en-US" sz="2000" dirty="0"/>
          </a:p>
        </p:txBody>
      </p:sp>
      <p:sp>
        <p:nvSpPr>
          <p:cNvPr id="6" name="Text 4"/>
          <p:cNvSpPr/>
          <p:nvPr/>
        </p:nvSpPr>
        <p:spPr>
          <a:xfrm>
            <a:off x="1464826" y="2243018"/>
            <a:ext cx="2027634" cy="253365"/>
          </a:xfrm>
          <a:prstGeom prst="rect">
            <a:avLst/>
          </a:prstGeom>
          <a:noFill/>
          <a:ln/>
        </p:spPr>
        <p:txBody>
          <a:bodyPr wrap="none" lIns="0" tIns="0" rIns="0" bIns="0" rtlCol="0" anchor="t"/>
          <a:lstStyle/>
          <a:p>
            <a:pPr marL="0" indent="0" algn="l">
              <a:lnSpc>
                <a:spcPts val="1950"/>
              </a:lnSpc>
              <a:buNone/>
            </a:pPr>
            <a:r>
              <a:rPr lang="en-US" sz="1550" b="1" dirty="0">
                <a:solidFill>
                  <a:srgbClr val="D9E1FF"/>
                </a:solidFill>
                <a:latin typeface="Syne Bold" pitchFamily="34" charset="0"/>
                <a:ea typeface="Syne Bold" pitchFamily="34" charset="-122"/>
                <a:cs typeface="Syne Bold" pitchFamily="34" charset="-120"/>
              </a:rPr>
              <a:t>Missing Values</a:t>
            </a:r>
            <a:endParaRPr lang="en-US" sz="1550" dirty="0"/>
          </a:p>
        </p:txBody>
      </p:sp>
      <p:sp>
        <p:nvSpPr>
          <p:cNvPr id="7" name="Text 5"/>
          <p:cNvSpPr/>
          <p:nvPr/>
        </p:nvSpPr>
        <p:spPr>
          <a:xfrm>
            <a:off x="1464826" y="2599730"/>
            <a:ext cx="12562403" cy="275749"/>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Strategically imputed or removed to preserve data integrity.</a:t>
            </a:r>
            <a:endParaRPr lang="en-US" sz="1350" dirty="0"/>
          </a:p>
        </p:txBody>
      </p:sp>
      <p:sp>
        <p:nvSpPr>
          <p:cNvPr id="8" name="Shape 6"/>
          <p:cNvSpPr/>
          <p:nvPr/>
        </p:nvSpPr>
        <p:spPr>
          <a:xfrm>
            <a:off x="603171" y="3233976"/>
            <a:ext cx="689372" cy="1034058"/>
          </a:xfrm>
          <a:prstGeom prst="roundRect">
            <a:avLst>
              <a:gd name="adj" fmla="val 360023"/>
            </a:avLst>
          </a:prstGeom>
          <a:solidFill>
            <a:srgbClr val="2B2952"/>
          </a:solidFill>
          <a:ln/>
        </p:spPr>
      </p:sp>
      <p:sp>
        <p:nvSpPr>
          <p:cNvPr id="9" name="Text 7"/>
          <p:cNvSpPr/>
          <p:nvPr/>
        </p:nvSpPr>
        <p:spPr>
          <a:xfrm>
            <a:off x="818555" y="3589377"/>
            <a:ext cx="258485" cy="323136"/>
          </a:xfrm>
          <a:prstGeom prst="rect">
            <a:avLst/>
          </a:prstGeom>
          <a:noFill/>
          <a:ln/>
        </p:spPr>
        <p:txBody>
          <a:bodyPr wrap="none" lIns="0" tIns="0" rIns="0" bIns="0" rtlCol="0" anchor="t"/>
          <a:lstStyle/>
          <a:p>
            <a:pPr marL="0" indent="0" algn="l">
              <a:lnSpc>
                <a:spcPts val="2000"/>
              </a:lnSpc>
              <a:buNone/>
            </a:pPr>
            <a:r>
              <a:rPr lang="en-US" sz="2000" b="1" dirty="0">
                <a:solidFill>
                  <a:srgbClr val="D9E1FF"/>
                </a:solidFill>
                <a:latin typeface="Syne Bold" pitchFamily="34" charset="0"/>
                <a:ea typeface="Syne Bold" pitchFamily="34" charset="-122"/>
                <a:cs typeface="Syne Bold" pitchFamily="34" charset="-120"/>
              </a:rPr>
              <a:t>2</a:t>
            </a:r>
            <a:endParaRPr lang="en-US" sz="2000" dirty="0"/>
          </a:p>
        </p:txBody>
      </p:sp>
      <p:sp>
        <p:nvSpPr>
          <p:cNvPr id="10" name="Text 8"/>
          <p:cNvSpPr/>
          <p:nvPr/>
        </p:nvSpPr>
        <p:spPr>
          <a:xfrm>
            <a:off x="1464826" y="3406259"/>
            <a:ext cx="2027634" cy="253365"/>
          </a:xfrm>
          <a:prstGeom prst="rect">
            <a:avLst/>
          </a:prstGeom>
          <a:noFill/>
          <a:ln/>
        </p:spPr>
        <p:txBody>
          <a:bodyPr wrap="none" lIns="0" tIns="0" rIns="0" bIns="0" rtlCol="0" anchor="t"/>
          <a:lstStyle/>
          <a:p>
            <a:pPr marL="0" indent="0" algn="l">
              <a:lnSpc>
                <a:spcPts val="1950"/>
              </a:lnSpc>
              <a:buNone/>
            </a:pPr>
            <a:r>
              <a:rPr lang="en-US" sz="1550" b="1" dirty="0">
                <a:solidFill>
                  <a:srgbClr val="D9E1FF"/>
                </a:solidFill>
                <a:latin typeface="Syne Bold" pitchFamily="34" charset="0"/>
                <a:ea typeface="Syne Bold" pitchFamily="34" charset="-122"/>
                <a:cs typeface="Syne Bold" pitchFamily="34" charset="-120"/>
              </a:rPr>
              <a:t>Duplicate Entries</a:t>
            </a:r>
            <a:endParaRPr lang="en-US" sz="1550" dirty="0"/>
          </a:p>
        </p:txBody>
      </p:sp>
      <p:sp>
        <p:nvSpPr>
          <p:cNvPr id="11" name="Text 9"/>
          <p:cNvSpPr/>
          <p:nvPr/>
        </p:nvSpPr>
        <p:spPr>
          <a:xfrm>
            <a:off x="1464826" y="3762970"/>
            <a:ext cx="12562403" cy="275749"/>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Eliminated to prevent biased model training.</a:t>
            </a:r>
            <a:endParaRPr lang="en-US" sz="1350" dirty="0"/>
          </a:p>
        </p:txBody>
      </p:sp>
      <p:sp>
        <p:nvSpPr>
          <p:cNvPr id="12" name="Shape 10"/>
          <p:cNvSpPr/>
          <p:nvPr/>
        </p:nvSpPr>
        <p:spPr>
          <a:xfrm>
            <a:off x="603171" y="4397216"/>
            <a:ext cx="689372" cy="1034058"/>
          </a:xfrm>
          <a:prstGeom prst="roundRect">
            <a:avLst>
              <a:gd name="adj" fmla="val 360023"/>
            </a:avLst>
          </a:prstGeom>
          <a:solidFill>
            <a:srgbClr val="2B2952"/>
          </a:solidFill>
          <a:ln/>
        </p:spPr>
      </p:sp>
      <p:sp>
        <p:nvSpPr>
          <p:cNvPr id="13" name="Text 11"/>
          <p:cNvSpPr/>
          <p:nvPr/>
        </p:nvSpPr>
        <p:spPr>
          <a:xfrm>
            <a:off x="818555" y="4752618"/>
            <a:ext cx="258485" cy="323136"/>
          </a:xfrm>
          <a:prstGeom prst="rect">
            <a:avLst/>
          </a:prstGeom>
          <a:noFill/>
          <a:ln/>
        </p:spPr>
        <p:txBody>
          <a:bodyPr wrap="none" lIns="0" tIns="0" rIns="0" bIns="0" rtlCol="0" anchor="t"/>
          <a:lstStyle/>
          <a:p>
            <a:pPr marL="0" indent="0" algn="l">
              <a:lnSpc>
                <a:spcPts val="2000"/>
              </a:lnSpc>
              <a:buNone/>
            </a:pPr>
            <a:r>
              <a:rPr lang="en-US" sz="2000" b="1" dirty="0">
                <a:solidFill>
                  <a:srgbClr val="D9E1FF"/>
                </a:solidFill>
                <a:latin typeface="Syne Bold" pitchFamily="34" charset="0"/>
                <a:ea typeface="Syne Bold" pitchFamily="34" charset="-122"/>
                <a:cs typeface="Syne Bold" pitchFamily="34" charset="-120"/>
              </a:rPr>
              <a:t>3</a:t>
            </a:r>
            <a:endParaRPr lang="en-US" sz="2000" dirty="0"/>
          </a:p>
        </p:txBody>
      </p:sp>
      <p:sp>
        <p:nvSpPr>
          <p:cNvPr id="14" name="Text 12"/>
          <p:cNvSpPr/>
          <p:nvPr/>
        </p:nvSpPr>
        <p:spPr>
          <a:xfrm>
            <a:off x="1464826" y="4569500"/>
            <a:ext cx="2027634" cy="253365"/>
          </a:xfrm>
          <a:prstGeom prst="rect">
            <a:avLst/>
          </a:prstGeom>
          <a:noFill/>
          <a:ln/>
        </p:spPr>
        <p:txBody>
          <a:bodyPr wrap="none" lIns="0" tIns="0" rIns="0" bIns="0" rtlCol="0" anchor="t"/>
          <a:lstStyle/>
          <a:p>
            <a:pPr marL="0" indent="0" algn="l">
              <a:lnSpc>
                <a:spcPts val="1950"/>
              </a:lnSpc>
              <a:buNone/>
            </a:pPr>
            <a:r>
              <a:rPr lang="en-US" sz="1550" b="1" dirty="0">
                <a:solidFill>
                  <a:srgbClr val="D9E1FF"/>
                </a:solidFill>
                <a:latin typeface="Syne Bold" pitchFamily="34" charset="0"/>
                <a:ea typeface="Syne Bold" pitchFamily="34" charset="-122"/>
                <a:cs typeface="Syne Bold" pitchFamily="34" charset="-120"/>
              </a:rPr>
              <a:t>Date Formatting</a:t>
            </a:r>
            <a:endParaRPr lang="en-US" sz="1550" dirty="0"/>
          </a:p>
        </p:txBody>
      </p:sp>
      <p:sp>
        <p:nvSpPr>
          <p:cNvPr id="15" name="Text 13"/>
          <p:cNvSpPr/>
          <p:nvPr/>
        </p:nvSpPr>
        <p:spPr>
          <a:xfrm>
            <a:off x="1464826" y="4926211"/>
            <a:ext cx="12562403" cy="275749"/>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Standardised for accurate temporal calculations.</a:t>
            </a:r>
            <a:endParaRPr lang="en-US" sz="1350" dirty="0"/>
          </a:p>
        </p:txBody>
      </p:sp>
      <p:sp>
        <p:nvSpPr>
          <p:cNvPr id="16" name="Shape 14"/>
          <p:cNvSpPr/>
          <p:nvPr/>
        </p:nvSpPr>
        <p:spPr>
          <a:xfrm>
            <a:off x="603171" y="5560457"/>
            <a:ext cx="689372" cy="1034058"/>
          </a:xfrm>
          <a:prstGeom prst="roundRect">
            <a:avLst>
              <a:gd name="adj" fmla="val 360023"/>
            </a:avLst>
          </a:prstGeom>
          <a:solidFill>
            <a:srgbClr val="2B2952"/>
          </a:solidFill>
          <a:ln/>
        </p:spPr>
      </p:sp>
      <p:sp>
        <p:nvSpPr>
          <p:cNvPr id="17" name="Text 15"/>
          <p:cNvSpPr/>
          <p:nvPr/>
        </p:nvSpPr>
        <p:spPr>
          <a:xfrm>
            <a:off x="818555" y="5915858"/>
            <a:ext cx="258485" cy="323136"/>
          </a:xfrm>
          <a:prstGeom prst="rect">
            <a:avLst/>
          </a:prstGeom>
          <a:noFill/>
          <a:ln/>
        </p:spPr>
        <p:txBody>
          <a:bodyPr wrap="none" lIns="0" tIns="0" rIns="0" bIns="0" rtlCol="0" anchor="t"/>
          <a:lstStyle/>
          <a:p>
            <a:pPr marL="0" indent="0" algn="l">
              <a:lnSpc>
                <a:spcPts val="2000"/>
              </a:lnSpc>
              <a:buNone/>
            </a:pPr>
            <a:r>
              <a:rPr lang="en-US" sz="2000" b="1" dirty="0">
                <a:solidFill>
                  <a:srgbClr val="D9E1FF"/>
                </a:solidFill>
                <a:latin typeface="Syne Bold" pitchFamily="34" charset="0"/>
                <a:ea typeface="Syne Bold" pitchFamily="34" charset="-122"/>
                <a:cs typeface="Syne Bold" pitchFamily="34" charset="-120"/>
              </a:rPr>
              <a:t>4</a:t>
            </a:r>
            <a:endParaRPr lang="en-US" sz="2000" dirty="0"/>
          </a:p>
        </p:txBody>
      </p:sp>
      <p:sp>
        <p:nvSpPr>
          <p:cNvPr id="18" name="Text 16"/>
          <p:cNvSpPr/>
          <p:nvPr/>
        </p:nvSpPr>
        <p:spPr>
          <a:xfrm>
            <a:off x="1464826" y="5732740"/>
            <a:ext cx="2027634" cy="253365"/>
          </a:xfrm>
          <a:prstGeom prst="rect">
            <a:avLst/>
          </a:prstGeom>
          <a:noFill/>
          <a:ln/>
        </p:spPr>
        <p:txBody>
          <a:bodyPr wrap="none" lIns="0" tIns="0" rIns="0" bIns="0" rtlCol="0" anchor="t"/>
          <a:lstStyle/>
          <a:p>
            <a:pPr marL="0" indent="0" algn="l">
              <a:lnSpc>
                <a:spcPts val="1950"/>
              </a:lnSpc>
              <a:buNone/>
            </a:pPr>
            <a:r>
              <a:rPr lang="en-US" sz="1550" b="1" dirty="0">
                <a:solidFill>
                  <a:srgbClr val="D9E1FF"/>
                </a:solidFill>
                <a:latin typeface="Syne Bold" pitchFamily="34" charset="0"/>
                <a:ea typeface="Syne Bold" pitchFamily="34" charset="-122"/>
                <a:cs typeface="Syne Bold" pitchFamily="34" charset="-120"/>
              </a:rPr>
              <a:t>Outlier Handling</a:t>
            </a:r>
            <a:endParaRPr lang="en-US" sz="1550" dirty="0"/>
          </a:p>
        </p:txBody>
      </p:sp>
      <p:sp>
        <p:nvSpPr>
          <p:cNvPr id="19" name="Text 17"/>
          <p:cNvSpPr/>
          <p:nvPr/>
        </p:nvSpPr>
        <p:spPr>
          <a:xfrm>
            <a:off x="1464826" y="6089452"/>
            <a:ext cx="12562403" cy="275749"/>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Managed using statistical methods to reduce noise.</a:t>
            </a:r>
            <a:endParaRPr lang="en-US" sz="1350" dirty="0"/>
          </a:p>
        </p:txBody>
      </p:sp>
      <p:sp>
        <p:nvSpPr>
          <p:cNvPr id="20" name="Shape 18"/>
          <p:cNvSpPr/>
          <p:nvPr/>
        </p:nvSpPr>
        <p:spPr>
          <a:xfrm>
            <a:off x="603171" y="6723697"/>
            <a:ext cx="689372" cy="1034058"/>
          </a:xfrm>
          <a:prstGeom prst="roundRect">
            <a:avLst>
              <a:gd name="adj" fmla="val 360023"/>
            </a:avLst>
          </a:prstGeom>
          <a:solidFill>
            <a:srgbClr val="2B2952"/>
          </a:solidFill>
          <a:ln/>
        </p:spPr>
      </p:sp>
      <p:sp>
        <p:nvSpPr>
          <p:cNvPr id="21" name="Text 19"/>
          <p:cNvSpPr/>
          <p:nvPr/>
        </p:nvSpPr>
        <p:spPr>
          <a:xfrm>
            <a:off x="818555" y="7079099"/>
            <a:ext cx="258485" cy="323136"/>
          </a:xfrm>
          <a:prstGeom prst="rect">
            <a:avLst/>
          </a:prstGeom>
          <a:noFill/>
          <a:ln/>
        </p:spPr>
        <p:txBody>
          <a:bodyPr wrap="none" lIns="0" tIns="0" rIns="0" bIns="0" rtlCol="0" anchor="t"/>
          <a:lstStyle/>
          <a:p>
            <a:pPr marL="0" indent="0" algn="l">
              <a:lnSpc>
                <a:spcPts val="2000"/>
              </a:lnSpc>
              <a:buNone/>
            </a:pPr>
            <a:r>
              <a:rPr lang="en-US" sz="2000" b="1" dirty="0">
                <a:solidFill>
                  <a:srgbClr val="D9E1FF"/>
                </a:solidFill>
                <a:latin typeface="Syne Bold" pitchFamily="34" charset="0"/>
                <a:ea typeface="Syne Bold" pitchFamily="34" charset="-122"/>
                <a:cs typeface="Syne Bold" pitchFamily="34" charset="-120"/>
              </a:rPr>
              <a:t>5</a:t>
            </a:r>
            <a:endParaRPr lang="en-US" sz="2000" dirty="0"/>
          </a:p>
        </p:txBody>
      </p:sp>
      <p:sp>
        <p:nvSpPr>
          <p:cNvPr id="22" name="Text 20"/>
          <p:cNvSpPr/>
          <p:nvPr/>
        </p:nvSpPr>
        <p:spPr>
          <a:xfrm>
            <a:off x="1464826" y="6895981"/>
            <a:ext cx="2412563" cy="253365"/>
          </a:xfrm>
          <a:prstGeom prst="rect">
            <a:avLst/>
          </a:prstGeom>
          <a:noFill/>
          <a:ln/>
        </p:spPr>
        <p:txBody>
          <a:bodyPr wrap="none" lIns="0" tIns="0" rIns="0" bIns="0" rtlCol="0" anchor="t"/>
          <a:lstStyle/>
          <a:p>
            <a:pPr marL="0" indent="0" algn="l">
              <a:lnSpc>
                <a:spcPts val="1950"/>
              </a:lnSpc>
              <a:buNone/>
            </a:pPr>
            <a:r>
              <a:rPr lang="en-US" sz="1550" b="1" dirty="0">
                <a:solidFill>
                  <a:srgbClr val="D9E1FF"/>
                </a:solidFill>
                <a:latin typeface="Syne Bold" pitchFamily="34" charset="0"/>
                <a:ea typeface="Syne Bold" pitchFamily="34" charset="-122"/>
                <a:cs typeface="Syne Bold" pitchFamily="34" charset="-120"/>
              </a:rPr>
              <a:t>Categorical Encoding</a:t>
            </a:r>
            <a:endParaRPr lang="en-US" sz="1550" dirty="0"/>
          </a:p>
        </p:txBody>
      </p:sp>
      <p:sp>
        <p:nvSpPr>
          <p:cNvPr id="23" name="Text 21"/>
          <p:cNvSpPr/>
          <p:nvPr/>
        </p:nvSpPr>
        <p:spPr>
          <a:xfrm>
            <a:off x="1464826" y="7252692"/>
            <a:ext cx="12562403" cy="275749"/>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Arimo" pitchFamily="34" charset="0"/>
                <a:ea typeface="Arimo" pitchFamily="34" charset="-122"/>
                <a:cs typeface="Arimo" pitchFamily="34" charset="-120"/>
              </a:rPr>
              <a:t>Transformed using Ordinal and One-Hot Encoding for model compatibility.</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6522" y="807244"/>
            <a:ext cx="12960310" cy="627221"/>
          </a:xfrm>
          <a:prstGeom prst="rect">
            <a:avLst/>
          </a:prstGeom>
          <a:noFill/>
          <a:ln/>
        </p:spPr>
        <p:txBody>
          <a:bodyPr wrap="none" lIns="0" tIns="0" rIns="0" bIns="0" rtlCol="0" anchor="t"/>
          <a:lstStyle/>
          <a:p>
            <a:pPr marL="0" indent="0" algn="l">
              <a:lnSpc>
                <a:spcPts val="4900"/>
              </a:lnSpc>
              <a:buNone/>
            </a:pPr>
            <a:r>
              <a:rPr lang="en-US" sz="3950" b="1" dirty="0">
                <a:solidFill>
                  <a:srgbClr val="FFFFFF"/>
                </a:solidFill>
                <a:latin typeface="Syne Bold" pitchFamily="34" charset="0"/>
                <a:ea typeface="Syne Bold" pitchFamily="34" charset="-122"/>
                <a:cs typeface="Syne Bold" pitchFamily="34" charset="-120"/>
              </a:rPr>
              <a:t>Feature Engineering: Unlocking Deeper Insights</a:t>
            </a:r>
            <a:endParaRPr lang="en-US" sz="3950" dirty="0"/>
          </a:p>
        </p:txBody>
      </p:sp>
      <p:sp>
        <p:nvSpPr>
          <p:cNvPr id="3" name="Text 1"/>
          <p:cNvSpPr/>
          <p:nvPr/>
        </p:nvSpPr>
        <p:spPr>
          <a:xfrm>
            <a:off x="746522" y="1860947"/>
            <a:ext cx="13137356" cy="682228"/>
          </a:xfrm>
          <a:prstGeom prst="rect">
            <a:avLst/>
          </a:prstGeom>
          <a:noFill/>
          <a:ln/>
        </p:spPr>
        <p:txBody>
          <a:bodyPr wrap="square" lIns="0" tIns="0" rIns="0" bIns="0" rtlCol="0" anchor="t"/>
          <a:lstStyle/>
          <a:p>
            <a:pPr marL="0" indent="0" algn="l">
              <a:lnSpc>
                <a:spcPts val="2650"/>
              </a:lnSpc>
              <a:buNone/>
            </a:pPr>
            <a:r>
              <a:rPr lang="en-US" sz="1650" dirty="0">
                <a:solidFill>
                  <a:srgbClr val="D9E1FF"/>
                </a:solidFill>
                <a:latin typeface="Arimo" pitchFamily="34" charset="0"/>
                <a:ea typeface="Arimo" pitchFamily="34" charset="-122"/>
                <a:cs typeface="Arimo" pitchFamily="34" charset="-120"/>
              </a:rPr>
              <a:t>Beyond raw data, we engineered new features to enhance the model's ability to detect subtle patterns indicative of fraud. These derived features capture crucial relationships and temporal dynamics within the claim data.</a:t>
            </a:r>
            <a:endParaRPr lang="en-US" sz="1650" dirty="0"/>
          </a:p>
        </p:txBody>
      </p:sp>
      <p:sp>
        <p:nvSpPr>
          <p:cNvPr id="4" name="Shape 2"/>
          <p:cNvSpPr/>
          <p:nvPr/>
        </p:nvSpPr>
        <p:spPr>
          <a:xfrm>
            <a:off x="746522" y="3103007"/>
            <a:ext cx="6461998" cy="1893094"/>
          </a:xfrm>
          <a:prstGeom prst="roundRect">
            <a:avLst>
              <a:gd name="adj" fmla="val 5796"/>
            </a:avLst>
          </a:prstGeom>
          <a:solidFill>
            <a:srgbClr val="0C0A33"/>
          </a:solidFill>
          <a:ln/>
        </p:spPr>
      </p:sp>
      <p:sp>
        <p:nvSpPr>
          <p:cNvPr id="5" name="Shape 3"/>
          <p:cNvSpPr/>
          <p:nvPr/>
        </p:nvSpPr>
        <p:spPr>
          <a:xfrm>
            <a:off x="746522" y="3080147"/>
            <a:ext cx="6461998" cy="91440"/>
          </a:xfrm>
          <a:prstGeom prst="roundRect">
            <a:avLst>
              <a:gd name="adj" fmla="val 34990"/>
            </a:avLst>
          </a:prstGeom>
          <a:solidFill>
            <a:srgbClr val="8061FF"/>
          </a:solidFill>
          <a:ln/>
        </p:spPr>
      </p:sp>
      <p:sp>
        <p:nvSpPr>
          <p:cNvPr id="6" name="Shape 4"/>
          <p:cNvSpPr/>
          <p:nvPr/>
        </p:nvSpPr>
        <p:spPr>
          <a:xfrm>
            <a:off x="3657600" y="2783086"/>
            <a:ext cx="639842" cy="639842"/>
          </a:xfrm>
          <a:prstGeom prst="roundRect">
            <a:avLst>
              <a:gd name="adj" fmla="val 142910"/>
            </a:avLst>
          </a:prstGeom>
          <a:solidFill>
            <a:srgbClr val="8061FF"/>
          </a:solidFill>
          <a:ln/>
        </p:spPr>
      </p:sp>
      <p:sp>
        <p:nvSpPr>
          <p:cNvPr id="7" name="Text 5"/>
          <p:cNvSpPr/>
          <p:nvPr/>
        </p:nvSpPr>
        <p:spPr>
          <a:xfrm>
            <a:off x="3849529" y="2942987"/>
            <a:ext cx="255865" cy="319921"/>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Syne Bold" pitchFamily="34" charset="0"/>
                <a:ea typeface="Syne Bold" pitchFamily="34" charset="-122"/>
                <a:cs typeface="Syne Bold" pitchFamily="34" charset="-120"/>
              </a:rPr>
              <a:t>1</a:t>
            </a:r>
            <a:endParaRPr lang="en-US" sz="2000" dirty="0"/>
          </a:p>
        </p:txBody>
      </p:sp>
      <p:sp>
        <p:nvSpPr>
          <p:cNvPr id="8" name="Text 6"/>
          <p:cNvSpPr/>
          <p:nvPr/>
        </p:nvSpPr>
        <p:spPr>
          <a:xfrm>
            <a:off x="982623" y="3636169"/>
            <a:ext cx="2509361" cy="313730"/>
          </a:xfrm>
          <a:prstGeom prst="rect">
            <a:avLst/>
          </a:prstGeom>
          <a:noFill/>
          <a:ln/>
        </p:spPr>
        <p:txBody>
          <a:bodyPr wrap="none" lIns="0" tIns="0" rIns="0" bIns="0" rtlCol="0" anchor="t"/>
          <a:lstStyle/>
          <a:p>
            <a:pPr marL="0" indent="0" algn="l">
              <a:lnSpc>
                <a:spcPts val="2450"/>
              </a:lnSpc>
              <a:buNone/>
            </a:pPr>
            <a:r>
              <a:rPr lang="en-US" sz="1950" b="1" dirty="0">
                <a:solidFill>
                  <a:srgbClr val="D9E1FF"/>
                </a:solidFill>
                <a:latin typeface="Syne Bold" pitchFamily="34" charset="0"/>
                <a:ea typeface="Syne Bold" pitchFamily="34" charset="-122"/>
                <a:cs typeface="Syne Bold" pitchFamily="34" charset="-120"/>
              </a:rPr>
              <a:t>Claim Delay</a:t>
            </a:r>
            <a:endParaRPr lang="en-US" sz="1950" dirty="0"/>
          </a:p>
        </p:txBody>
      </p:sp>
      <p:sp>
        <p:nvSpPr>
          <p:cNvPr id="9" name="Text 7"/>
          <p:cNvSpPr/>
          <p:nvPr/>
        </p:nvSpPr>
        <p:spPr>
          <a:xfrm>
            <a:off x="982623" y="4077772"/>
            <a:ext cx="5989796" cy="682228"/>
          </a:xfrm>
          <a:prstGeom prst="rect">
            <a:avLst/>
          </a:prstGeom>
          <a:noFill/>
          <a:ln/>
        </p:spPr>
        <p:txBody>
          <a:bodyPr wrap="square" lIns="0" tIns="0" rIns="0" bIns="0" rtlCol="0" anchor="t"/>
          <a:lstStyle/>
          <a:p>
            <a:pPr marL="0" indent="0" algn="l">
              <a:lnSpc>
                <a:spcPts val="2650"/>
              </a:lnSpc>
              <a:buNone/>
            </a:pPr>
            <a:r>
              <a:rPr lang="en-US" sz="1650" dirty="0">
                <a:solidFill>
                  <a:srgbClr val="D9E1FF"/>
                </a:solidFill>
                <a:latin typeface="Arimo" pitchFamily="34" charset="0"/>
                <a:ea typeface="Arimo" pitchFamily="34" charset="-122"/>
                <a:cs typeface="Arimo" pitchFamily="34" charset="-120"/>
              </a:rPr>
              <a:t>Calculated as </a:t>
            </a:r>
            <a:r>
              <a:rPr lang="en-US" sz="1650" b="1" dirty="0">
                <a:solidFill>
                  <a:srgbClr val="D9E1FF"/>
                </a:solidFill>
                <a:latin typeface="Arimo" pitchFamily="34" charset="0"/>
                <a:ea typeface="Arimo" pitchFamily="34" charset="-122"/>
                <a:cs typeface="Arimo" pitchFamily="34" charset="-120"/>
              </a:rPr>
              <a:t>Claim_Date - Accident_Date</a:t>
            </a:r>
            <a:r>
              <a:rPr lang="en-US" sz="1650" dirty="0">
                <a:solidFill>
                  <a:srgbClr val="D9E1FF"/>
                </a:solidFill>
                <a:latin typeface="Arimo" pitchFamily="34" charset="0"/>
                <a:ea typeface="Arimo" pitchFamily="34" charset="-122"/>
                <a:cs typeface="Arimo" pitchFamily="34" charset="-120"/>
              </a:rPr>
              <a:t>. A significant delay could indicate suspicious activity.</a:t>
            </a:r>
            <a:endParaRPr lang="en-US" sz="1650" dirty="0"/>
          </a:p>
        </p:txBody>
      </p:sp>
      <p:sp>
        <p:nvSpPr>
          <p:cNvPr id="10" name="Shape 8"/>
          <p:cNvSpPr/>
          <p:nvPr/>
        </p:nvSpPr>
        <p:spPr>
          <a:xfrm>
            <a:off x="7421761" y="3103007"/>
            <a:ext cx="6462117" cy="1893094"/>
          </a:xfrm>
          <a:prstGeom prst="roundRect">
            <a:avLst>
              <a:gd name="adj" fmla="val 5796"/>
            </a:avLst>
          </a:prstGeom>
          <a:solidFill>
            <a:srgbClr val="0C0A33"/>
          </a:solidFill>
          <a:ln/>
        </p:spPr>
      </p:sp>
      <p:sp>
        <p:nvSpPr>
          <p:cNvPr id="11" name="Shape 9"/>
          <p:cNvSpPr/>
          <p:nvPr/>
        </p:nvSpPr>
        <p:spPr>
          <a:xfrm>
            <a:off x="7421761" y="3080147"/>
            <a:ext cx="6462117" cy="91440"/>
          </a:xfrm>
          <a:prstGeom prst="roundRect">
            <a:avLst>
              <a:gd name="adj" fmla="val 34990"/>
            </a:avLst>
          </a:prstGeom>
          <a:solidFill>
            <a:srgbClr val="8061FF"/>
          </a:solidFill>
          <a:ln/>
        </p:spPr>
      </p:sp>
      <p:sp>
        <p:nvSpPr>
          <p:cNvPr id="12" name="Shape 10"/>
          <p:cNvSpPr/>
          <p:nvPr/>
        </p:nvSpPr>
        <p:spPr>
          <a:xfrm>
            <a:off x="10332839" y="2783086"/>
            <a:ext cx="639842" cy="639842"/>
          </a:xfrm>
          <a:prstGeom prst="roundRect">
            <a:avLst>
              <a:gd name="adj" fmla="val 142910"/>
            </a:avLst>
          </a:prstGeom>
          <a:solidFill>
            <a:srgbClr val="8061FF"/>
          </a:solidFill>
          <a:ln/>
        </p:spPr>
      </p:sp>
      <p:sp>
        <p:nvSpPr>
          <p:cNvPr id="13" name="Text 11"/>
          <p:cNvSpPr/>
          <p:nvPr/>
        </p:nvSpPr>
        <p:spPr>
          <a:xfrm>
            <a:off x="10524768" y="2942987"/>
            <a:ext cx="255865" cy="319921"/>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Syne Bold" pitchFamily="34" charset="0"/>
                <a:ea typeface="Syne Bold" pitchFamily="34" charset="-122"/>
                <a:cs typeface="Syne Bold" pitchFamily="34" charset="-120"/>
              </a:rPr>
              <a:t>2</a:t>
            </a:r>
            <a:endParaRPr lang="en-US" sz="2000" dirty="0"/>
          </a:p>
        </p:txBody>
      </p:sp>
      <p:sp>
        <p:nvSpPr>
          <p:cNvPr id="14" name="Text 12"/>
          <p:cNvSpPr/>
          <p:nvPr/>
        </p:nvSpPr>
        <p:spPr>
          <a:xfrm>
            <a:off x="7657862" y="3636169"/>
            <a:ext cx="2509361" cy="313730"/>
          </a:xfrm>
          <a:prstGeom prst="rect">
            <a:avLst/>
          </a:prstGeom>
          <a:noFill/>
          <a:ln/>
        </p:spPr>
        <p:txBody>
          <a:bodyPr wrap="none" lIns="0" tIns="0" rIns="0" bIns="0" rtlCol="0" anchor="t"/>
          <a:lstStyle/>
          <a:p>
            <a:pPr marL="0" indent="0" algn="l">
              <a:lnSpc>
                <a:spcPts val="2450"/>
              </a:lnSpc>
              <a:buNone/>
            </a:pPr>
            <a:r>
              <a:rPr lang="en-US" sz="1950" b="1" dirty="0">
                <a:solidFill>
                  <a:srgbClr val="D9E1FF"/>
                </a:solidFill>
                <a:latin typeface="Syne Bold" pitchFamily="34" charset="0"/>
                <a:ea typeface="Syne Bold" pitchFamily="34" charset="-122"/>
                <a:cs typeface="Syne Bold" pitchFamily="34" charset="-120"/>
              </a:rPr>
              <a:t>Policy Duration</a:t>
            </a:r>
            <a:endParaRPr lang="en-US" sz="1950" dirty="0"/>
          </a:p>
        </p:txBody>
      </p:sp>
      <p:sp>
        <p:nvSpPr>
          <p:cNvPr id="15" name="Text 13"/>
          <p:cNvSpPr/>
          <p:nvPr/>
        </p:nvSpPr>
        <p:spPr>
          <a:xfrm>
            <a:off x="7657862" y="4077772"/>
            <a:ext cx="5989915" cy="682228"/>
          </a:xfrm>
          <a:prstGeom prst="rect">
            <a:avLst/>
          </a:prstGeom>
          <a:noFill/>
          <a:ln/>
        </p:spPr>
        <p:txBody>
          <a:bodyPr wrap="square" lIns="0" tIns="0" rIns="0" bIns="0" rtlCol="0" anchor="t"/>
          <a:lstStyle/>
          <a:p>
            <a:pPr marL="0" indent="0" algn="l">
              <a:lnSpc>
                <a:spcPts val="2650"/>
              </a:lnSpc>
              <a:buNone/>
            </a:pPr>
            <a:r>
              <a:rPr lang="en-US" sz="1650" dirty="0">
                <a:solidFill>
                  <a:srgbClr val="D9E1FF"/>
                </a:solidFill>
                <a:latin typeface="Arimo" pitchFamily="34" charset="0"/>
                <a:ea typeface="Arimo" pitchFamily="34" charset="-122"/>
                <a:cs typeface="Arimo" pitchFamily="34" charset="-120"/>
              </a:rPr>
              <a:t>Time elapsed since policy inception, providing context for claim behaviour.</a:t>
            </a:r>
            <a:endParaRPr lang="en-US" sz="1650" dirty="0"/>
          </a:p>
        </p:txBody>
      </p:sp>
      <p:sp>
        <p:nvSpPr>
          <p:cNvPr id="16" name="Shape 14"/>
          <p:cNvSpPr/>
          <p:nvPr/>
        </p:nvSpPr>
        <p:spPr>
          <a:xfrm>
            <a:off x="746522" y="5529263"/>
            <a:ext cx="6461998" cy="1893094"/>
          </a:xfrm>
          <a:prstGeom prst="roundRect">
            <a:avLst>
              <a:gd name="adj" fmla="val 5796"/>
            </a:avLst>
          </a:prstGeom>
          <a:solidFill>
            <a:srgbClr val="0C0A33"/>
          </a:solidFill>
          <a:ln/>
        </p:spPr>
      </p:sp>
      <p:sp>
        <p:nvSpPr>
          <p:cNvPr id="17" name="Shape 15"/>
          <p:cNvSpPr/>
          <p:nvPr/>
        </p:nvSpPr>
        <p:spPr>
          <a:xfrm>
            <a:off x="746522" y="5506403"/>
            <a:ext cx="6461998" cy="91440"/>
          </a:xfrm>
          <a:prstGeom prst="roundRect">
            <a:avLst>
              <a:gd name="adj" fmla="val 34990"/>
            </a:avLst>
          </a:prstGeom>
          <a:solidFill>
            <a:srgbClr val="8061FF"/>
          </a:solidFill>
          <a:ln/>
        </p:spPr>
      </p:sp>
      <p:sp>
        <p:nvSpPr>
          <p:cNvPr id="18" name="Shape 16"/>
          <p:cNvSpPr/>
          <p:nvPr/>
        </p:nvSpPr>
        <p:spPr>
          <a:xfrm>
            <a:off x="3657600" y="5209342"/>
            <a:ext cx="639842" cy="639842"/>
          </a:xfrm>
          <a:prstGeom prst="roundRect">
            <a:avLst>
              <a:gd name="adj" fmla="val 142910"/>
            </a:avLst>
          </a:prstGeom>
          <a:solidFill>
            <a:srgbClr val="8061FF"/>
          </a:solidFill>
          <a:ln/>
        </p:spPr>
      </p:sp>
      <p:sp>
        <p:nvSpPr>
          <p:cNvPr id="19" name="Text 17"/>
          <p:cNvSpPr/>
          <p:nvPr/>
        </p:nvSpPr>
        <p:spPr>
          <a:xfrm>
            <a:off x="3849529" y="5369243"/>
            <a:ext cx="255865" cy="319921"/>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Syne Bold" pitchFamily="34" charset="0"/>
                <a:ea typeface="Syne Bold" pitchFamily="34" charset="-122"/>
                <a:cs typeface="Syne Bold" pitchFamily="34" charset="-120"/>
              </a:rPr>
              <a:t>3</a:t>
            </a:r>
            <a:endParaRPr lang="en-US" sz="2000" dirty="0"/>
          </a:p>
        </p:txBody>
      </p:sp>
      <p:sp>
        <p:nvSpPr>
          <p:cNvPr id="20" name="Text 18"/>
          <p:cNvSpPr/>
          <p:nvPr/>
        </p:nvSpPr>
        <p:spPr>
          <a:xfrm>
            <a:off x="982623" y="6062424"/>
            <a:ext cx="3178731" cy="313730"/>
          </a:xfrm>
          <a:prstGeom prst="rect">
            <a:avLst/>
          </a:prstGeom>
          <a:noFill/>
          <a:ln/>
        </p:spPr>
        <p:txBody>
          <a:bodyPr wrap="none" lIns="0" tIns="0" rIns="0" bIns="0" rtlCol="0" anchor="t"/>
          <a:lstStyle/>
          <a:p>
            <a:pPr marL="0" indent="0" algn="l">
              <a:lnSpc>
                <a:spcPts val="2450"/>
              </a:lnSpc>
              <a:buNone/>
            </a:pPr>
            <a:r>
              <a:rPr lang="en-US" sz="1950" b="1" dirty="0">
                <a:solidFill>
                  <a:srgbClr val="D9E1FF"/>
                </a:solidFill>
                <a:latin typeface="Syne Bold" pitchFamily="34" charset="0"/>
                <a:ea typeface="Syne Bold" pitchFamily="34" charset="-122"/>
                <a:cs typeface="Syne Bold" pitchFamily="34" charset="-120"/>
              </a:rPr>
              <a:t>Mileage &amp; Claim Ratios</a:t>
            </a:r>
            <a:endParaRPr lang="en-US" sz="1950" dirty="0"/>
          </a:p>
        </p:txBody>
      </p:sp>
      <p:sp>
        <p:nvSpPr>
          <p:cNvPr id="21" name="Text 19"/>
          <p:cNvSpPr/>
          <p:nvPr/>
        </p:nvSpPr>
        <p:spPr>
          <a:xfrm>
            <a:off x="982623" y="6504027"/>
            <a:ext cx="5989796" cy="682228"/>
          </a:xfrm>
          <a:prstGeom prst="rect">
            <a:avLst/>
          </a:prstGeom>
          <a:noFill/>
          <a:ln/>
        </p:spPr>
        <p:txBody>
          <a:bodyPr wrap="square" lIns="0" tIns="0" rIns="0" bIns="0" rtlCol="0" anchor="t"/>
          <a:lstStyle/>
          <a:p>
            <a:pPr marL="0" indent="0" algn="l">
              <a:lnSpc>
                <a:spcPts val="2650"/>
              </a:lnSpc>
              <a:buNone/>
            </a:pPr>
            <a:r>
              <a:rPr lang="en-US" sz="1650" dirty="0">
                <a:solidFill>
                  <a:srgbClr val="D9E1FF"/>
                </a:solidFill>
                <a:latin typeface="Arimo" pitchFamily="34" charset="0"/>
                <a:ea typeface="Arimo" pitchFamily="34" charset="-122"/>
                <a:cs typeface="Arimo" pitchFamily="34" charset="-120"/>
              </a:rPr>
              <a:t>Ratios involving mileage and claim frequency, flagging unusual driving or claiming patterns.</a:t>
            </a:r>
            <a:endParaRPr lang="en-US" sz="1650" dirty="0"/>
          </a:p>
        </p:txBody>
      </p:sp>
      <p:sp>
        <p:nvSpPr>
          <p:cNvPr id="22" name="Shape 20"/>
          <p:cNvSpPr/>
          <p:nvPr/>
        </p:nvSpPr>
        <p:spPr>
          <a:xfrm>
            <a:off x="7421761" y="5529263"/>
            <a:ext cx="6462117" cy="1893094"/>
          </a:xfrm>
          <a:prstGeom prst="roundRect">
            <a:avLst>
              <a:gd name="adj" fmla="val 5796"/>
            </a:avLst>
          </a:prstGeom>
          <a:solidFill>
            <a:srgbClr val="0C0A33"/>
          </a:solidFill>
          <a:ln/>
        </p:spPr>
      </p:sp>
      <p:sp>
        <p:nvSpPr>
          <p:cNvPr id="23" name="Shape 21"/>
          <p:cNvSpPr/>
          <p:nvPr/>
        </p:nvSpPr>
        <p:spPr>
          <a:xfrm>
            <a:off x="7421761" y="5506403"/>
            <a:ext cx="6462117" cy="91440"/>
          </a:xfrm>
          <a:prstGeom prst="roundRect">
            <a:avLst>
              <a:gd name="adj" fmla="val 34990"/>
            </a:avLst>
          </a:prstGeom>
          <a:solidFill>
            <a:srgbClr val="8061FF"/>
          </a:solidFill>
          <a:ln/>
        </p:spPr>
      </p:sp>
      <p:sp>
        <p:nvSpPr>
          <p:cNvPr id="24" name="Shape 22"/>
          <p:cNvSpPr/>
          <p:nvPr/>
        </p:nvSpPr>
        <p:spPr>
          <a:xfrm>
            <a:off x="10332839" y="5209342"/>
            <a:ext cx="639842" cy="639842"/>
          </a:xfrm>
          <a:prstGeom prst="roundRect">
            <a:avLst>
              <a:gd name="adj" fmla="val 142910"/>
            </a:avLst>
          </a:prstGeom>
          <a:solidFill>
            <a:srgbClr val="8061FF"/>
          </a:solidFill>
          <a:ln/>
        </p:spPr>
      </p:sp>
      <p:sp>
        <p:nvSpPr>
          <p:cNvPr id="25" name="Text 23"/>
          <p:cNvSpPr/>
          <p:nvPr/>
        </p:nvSpPr>
        <p:spPr>
          <a:xfrm>
            <a:off x="10524768" y="5369243"/>
            <a:ext cx="255865" cy="319921"/>
          </a:xfrm>
          <a:prstGeom prst="rect">
            <a:avLst/>
          </a:prstGeom>
          <a:noFill/>
          <a:ln/>
        </p:spPr>
        <p:txBody>
          <a:bodyPr wrap="none" lIns="0" tIns="0" rIns="0" bIns="0" rtlCol="0" anchor="t"/>
          <a:lstStyle/>
          <a:p>
            <a:pPr marL="0" indent="0" algn="l">
              <a:lnSpc>
                <a:spcPts val="3200"/>
              </a:lnSpc>
              <a:buNone/>
            </a:pPr>
            <a:r>
              <a:rPr lang="en-US" sz="2000" b="1" dirty="0">
                <a:solidFill>
                  <a:srgbClr val="FFFFFF"/>
                </a:solidFill>
                <a:latin typeface="Syne Bold" pitchFamily="34" charset="0"/>
                <a:ea typeface="Syne Bold" pitchFamily="34" charset="-122"/>
                <a:cs typeface="Syne Bold" pitchFamily="34" charset="-120"/>
              </a:rPr>
              <a:t>4</a:t>
            </a:r>
            <a:endParaRPr lang="en-US" sz="2000" dirty="0"/>
          </a:p>
        </p:txBody>
      </p:sp>
      <p:sp>
        <p:nvSpPr>
          <p:cNvPr id="26" name="Text 24"/>
          <p:cNvSpPr/>
          <p:nvPr/>
        </p:nvSpPr>
        <p:spPr>
          <a:xfrm>
            <a:off x="7657862" y="6062424"/>
            <a:ext cx="2509361" cy="313730"/>
          </a:xfrm>
          <a:prstGeom prst="rect">
            <a:avLst/>
          </a:prstGeom>
          <a:noFill/>
          <a:ln/>
        </p:spPr>
        <p:txBody>
          <a:bodyPr wrap="none" lIns="0" tIns="0" rIns="0" bIns="0" rtlCol="0" anchor="t"/>
          <a:lstStyle/>
          <a:p>
            <a:pPr marL="0" indent="0" algn="l">
              <a:lnSpc>
                <a:spcPts val="2450"/>
              </a:lnSpc>
              <a:buNone/>
            </a:pPr>
            <a:r>
              <a:rPr lang="en-US" sz="1950" b="1" dirty="0">
                <a:solidFill>
                  <a:srgbClr val="D9E1FF"/>
                </a:solidFill>
                <a:latin typeface="Syne Bold" pitchFamily="34" charset="0"/>
                <a:ea typeface="Syne Bold" pitchFamily="34" charset="-122"/>
                <a:cs typeface="Syne Bold" pitchFamily="34" charset="-120"/>
              </a:rPr>
              <a:t>Binary Flags</a:t>
            </a:r>
            <a:endParaRPr lang="en-US" sz="1950" dirty="0"/>
          </a:p>
        </p:txBody>
      </p:sp>
      <p:sp>
        <p:nvSpPr>
          <p:cNvPr id="27" name="Text 25"/>
          <p:cNvSpPr/>
          <p:nvPr/>
        </p:nvSpPr>
        <p:spPr>
          <a:xfrm>
            <a:off x="7657862" y="6504027"/>
            <a:ext cx="5989915" cy="682228"/>
          </a:xfrm>
          <a:prstGeom prst="rect">
            <a:avLst/>
          </a:prstGeom>
          <a:noFill/>
          <a:ln/>
        </p:spPr>
        <p:txBody>
          <a:bodyPr wrap="square" lIns="0" tIns="0" rIns="0" bIns="0" rtlCol="0" anchor="t"/>
          <a:lstStyle/>
          <a:p>
            <a:pPr marL="0" indent="0" algn="l">
              <a:lnSpc>
                <a:spcPts val="2650"/>
              </a:lnSpc>
              <a:buNone/>
            </a:pPr>
            <a:r>
              <a:rPr lang="en-US" sz="1650" dirty="0">
                <a:solidFill>
                  <a:srgbClr val="D9E1FF"/>
                </a:solidFill>
                <a:latin typeface="Arimo" pitchFamily="34" charset="0"/>
                <a:ea typeface="Arimo" pitchFamily="34" charset="-122"/>
                <a:cs typeface="Arimo" pitchFamily="34" charset="-120"/>
              </a:rPr>
              <a:t>New boolean features indicating the presence of specific conditions (e.g., multiple claims within a short period).</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57701" y="592336"/>
            <a:ext cx="10539174" cy="552688"/>
          </a:xfrm>
          <a:prstGeom prst="rect">
            <a:avLst/>
          </a:prstGeom>
          <a:noFill/>
          <a:ln/>
        </p:spPr>
        <p:txBody>
          <a:bodyPr wrap="none" lIns="0" tIns="0" rIns="0" bIns="0" rtlCol="0" anchor="t"/>
          <a:lstStyle/>
          <a:p>
            <a:pPr marL="0" indent="0" algn="l">
              <a:lnSpc>
                <a:spcPts val="4350"/>
              </a:lnSpc>
              <a:buNone/>
            </a:pPr>
            <a:r>
              <a:rPr lang="en-US" sz="3450" b="1" dirty="0">
                <a:solidFill>
                  <a:srgbClr val="FFFFFF"/>
                </a:solidFill>
                <a:latin typeface="Syne Bold" pitchFamily="34" charset="0"/>
                <a:ea typeface="Syne Bold" pitchFamily="34" charset="-122"/>
                <a:cs typeface="Syne Bold" pitchFamily="34" charset="-120"/>
              </a:rPr>
              <a:t>Addressing Class Imbalance: A Critical Step</a:t>
            </a:r>
            <a:endParaRPr lang="en-US" sz="3450" dirty="0"/>
          </a:p>
        </p:txBody>
      </p:sp>
      <p:sp>
        <p:nvSpPr>
          <p:cNvPr id="3" name="Text 1"/>
          <p:cNvSpPr/>
          <p:nvPr/>
        </p:nvSpPr>
        <p:spPr>
          <a:xfrm>
            <a:off x="657701" y="1520785"/>
            <a:ext cx="13314998" cy="601028"/>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Arimo" pitchFamily="34" charset="0"/>
                <a:ea typeface="Arimo" pitchFamily="34" charset="-122"/>
                <a:cs typeface="Arimo" pitchFamily="34" charset="-120"/>
              </a:rPr>
              <a:t>Fraudulent claims typically represent a small fraction of the total claims, leading to a severe class imbalance. This imbalance can bias models towards the majority class (legitimate claims), resulting in poor fraud detection. We employed several strategies to counter this.</a:t>
            </a:r>
            <a:endParaRPr lang="en-US" sz="1450" dirty="0"/>
          </a:p>
        </p:txBody>
      </p:sp>
      <p:sp>
        <p:nvSpPr>
          <p:cNvPr id="4" name="Text 2"/>
          <p:cNvSpPr/>
          <p:nvPr/>
        </p:nvSpPr>
        <p:spPr>
          <a:xfrm>
            <a:off x="657701" y="2521029"/>
            <a:ext cx="2644735" cy="276344"/>
          </a:xfrm>
          <a:prstGeom prst="rect">
            <a:avLst/>
          </a:prstGeom>
          <a:noFill/>
          <a:ln/>
        </p:spPr>
        <p:txBody>
          <a:bodyPr wrap="none" lIns="0" tIns="0" rIns="0" bIns="0" rtlCol="0" anchor="t"/>
          <a:lstStyle/>
          <a:p>
            <a:pPr marL="0" indent="0" algn="l">
              <a:lnSpc>
                <a:spcPts val="2150"/>
              </a:lnSpc>
              <a:buNone/>
            </a:pPr>
            <a:r>
              <a:rPr lang="en-US" sz="1700" b="1" dirty="0">
                <a:solidFill>
                  <a:srgbClr val="FFFFFF"/>
                </a:solidFill>
                <a:latin typeface="Syne Bold" pitchFamily="34" charset="0"/>
                <a:ea typeface="Syne Bold" pitchFamily="34" charset="-122"/>
                <a:cs typeface="Syne Bold" pitchFamily="34" charset="-120"/>
              </a:rPr>
              <a:t>Visualising Imbalance</a:t>
            </a:r>
            <a:endParaRPr lang="en-US" sz="1700" dirty="0"/>
          </a:p>
        </p:txBody>
      </p:sp>
      <p:sp>
        <p:nvSpPr>
          <p:cNvPr id="5" name="Text 3"/>
          <p:cNvSpPr/>
          <p:nvPr/>
        </p:nvSpPr>
        <p:spPr>
          <a:xfrm>
            <a:off x="657701" y="2985254"/>
            <a:ext cx="6428303" cy="601028"/>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Arimo" pitchFamily="34" charset="0"/>
                <a:ea typeface="Arimo" pitchFamily="34" charset="-122"/>
                <a:cs typeface="Arimo" pitchFamily="34" charset="-120"/>
              </a:rPr>
              <a:t>The chart illustrates the stark disparity between legitimate and fraudulent claims in our raw dataset.</a:t>
            </a:r>
            <a:endParaRPr lang="en-US" sz="1450" dirty="0"/>
          </a:p>
        </p:txBody>
      </p:sp>
      <p:pic>
        <p:nvPicPr>
          <p:cNvPr id="6" name="Image 0" descr="preencoded.png"/>
          <p:cNvPicPr>
            <a:picLocks noChangeAspect="1"/>
          </p:cNvPicPr>
          <p:nvPr/>
        </p:nvPicPr>
        <p:blipFill>
          <a:blip r:embed="rId3"/>
          <a:stretch>
            <a:fillRect/>
          </a:stretch>
        </p:blipFill>
        <p:spPr>
          <a:xfrm>
            <a:off x="657701" y="3797618"/>
            <a:ext cx="6428303" cy="3381375"/>
          </a:xfrm>
          <a:prstGeom prst="rect">
            <a:avLst/>
          </a:prstGeom>
        </p:spPr>
      </p:pic>
      <p:sp>
        <p:nvSpPr>
          <p:cNvPr id="7" name="Shape 4"/>
          <p:cNvSpPr/>
          <p:nvPr/>
        </p:nvSpPr>
        <p:spPr>
          <a:xfrm>
            <a:off x="2053590" y="7209473"/>
            <a:ext cx="187881" cy="187881"/>
          </a:xfrm>
          <a:prstGeom prst="roundRect">
            <a:avLst>
              <a:gd name="adj" fmla="val 9734"/>
            </a:avLst>
          </a:prstGeom>
          <a:solidFill>
            <a:srgbClr val="1E0099"/>
          </a:solidFill>
          <a:ln/>
        </p:spPr>
      </p:sp>
      <p:sp>
        <p:nvSpPr>
          <p:cNvPr id="8" name="Text 5"/>
          <p:cNvSpPr/>
          <p:nvPr/>
        </p:nvSpPr>
        <p:spPr>
          <a:xfrm>
            <a:off x="2302431" y="7209473"/>
            <a:ext cx="1493163" cy="187881"/>
          </a:xfrm>
          <a:prstGeom prst="rect">
            <a:avLst/>
          </a:prstGeom>
          <a:noFill/>
          <a:ln/>
        </p:spPr>
        <p:txBody>
          <a:bodyPr wrap="none" lIns="0" tIns="0" rIns="0" bIns="0" rtlCol="0" anchor="t"/>
          <a:lstStyle/>
          <a:p>
            <a:pPr marL="0" indent="0" algn="l">
              <a:lnSpc>
                <a:spcPts val="1450"/>
              </a:lnSpc>
              <a:buNone/>
            </a:pPr>
            <a:r>
              <a:rPr lang="en-US" sz="1450" dirty="0">
                <a:solidFill>
                  <a:srgbClr val="D9E1FF"/>
                </a:solidFill>
                <a:latin typeface="Arimo" pitchFamily="34" charset="0"/>
                <a:ea typeface="Arimo" pitchFamily="34" charset="-122"/>
                <a:cs typeface="Arimo" pitchFamily="34" charset="-120"/>
              </a:rPr>
              <a:t>Legitimate Claims</a:t>
            </a:r>
            <a:endParaRPr lang="en-US" sz="1450" dirty="0"/>
          </a:p>
        </p:txBody>
      </p:sp>
      <p:sp>
        <p:nvSpPr>
          <p:cNvPr id="9" name="Shape 6"/>
          <p:cNvSpPr/>
          <p:nvPr/>
        </p:nvSpPr>
        <p:spPr>
          <a:xfrm>
            <a:off x="3947993" y="7209473"/>
            <a:ext cx="187881" cy="187881"/>
          </a:xfrm>
          <a:prstGeom prst="roundRect">
            <a:avLst>
              <a:gd name="adj" fmla="val 9734"/>
            </a:avLst>
          </a:prstGeom>
          <a:solidFill>
            <a:srgbClr val="6540FF"/>
          </a:solidFill>
          <a:ln/>
        </p:spPr>
      </p:sp>
      <p:sp>
        <p:nvSpPr>
          <p:cNvPr id="10" name="Text 7"/>
          <p:cNvSpPr/>
          <p:nvPr/>
        </p:nvSpPr>
        <p:spPr>
          <a:xfrm>
            <a:off x="4196834" y="7209473"/>
            <a:ext cx="1524595" cy="187881"/>
          </a:xfrm>
          <a:prstGeom prst="rect">
            <a:avLst/>
          </a:prstGeom>
          <a:noFill/>
          <a:ln/>
        </p:spPr>
        <p:txBody>
          <a:bodyPr wrap="none" lIns="0" tIns="0" rIns="0" bIns="0" rtlCol="0" anchor="t"/>
          <a:lstStyle/>
          <a:p>
            <a:pPr marL="0" indent="0" algn="l">
              <a:lnSpc>
                <a:spcPts val="1450"/>
              </a:lnSpc>
              <a:buNone/>
            </a:pPr>
            <a:r>
              <a:rPr lang="en-US" sz="1450" dirty="0">
                <a:solidFill>
                  <a:srgbClr val="D9E1FF"/>
                </a:solidFill>
                <a:latin typeface="Arimo" pitchFamily="34" charset="0"/>
                <a:ea typeface="Arimo" pitchFamily="34" charset="-122"/>
                <a:cs typeface="Arimo" pitchFamily="34" charset="-120"/>
              </a:rPr>
              <a:t>Fraudulent Claims</a:t>
            </a:r>
            <a:endParaRPr lang="en-US" sz="1450" dirty="0"/>
          </a:p>
        </p:txBody>
      </p:sp>
      <p:sp>
        <p:nvSpPr>
          <p:cNvPr id="11" name="Text 8"/>
          <p:cNvSpPr/>
          <p:nvPr/>
        </p:nvSpPr>
        <p:spPr>
          <a:xfrm>
            <a:off x="7552015" y="2521029"/>
            <a:ext cx="2696647" cy="276344"/>
          </a:xfrm>
          <a:prstGeom prst="rect">
            <a:avLst/>
          </a:prstGeom>
          <a:noFill/>
          <a:ln/>
        </p:spPr>
        <p:txBody>
          <a:bodyPr wrap="none" lIns="0" tIns="0" rIns="0" bIns="0" rtlCol="0" anchor="t"/>
          <a:lstStyle/>
          <a:p>
            <a:pPr marL="0" indent="0" algn="l">
              <a:lnSpc>
                <a:spcPts val="2150"/>
              </a:lnSpc>
              <a:buNone/>
            </a:pPr>
            <a:r>
              <a:rPr lang="en-US" sz="1700" b="1" dirty="0">
                <a:solidFill>
                  <a:srgbClr val="FFFFFF"/>
                </a:solidFill>
                <a:latin typeface="Syne Bold" pitchFamily="34" charset="0"/>
                <a:ea typeface="Syne Bold" pitchFamily="34" charset="-122"/>
                <a:cs typeface="Syne Bold" pitchFamily="34" charset="-120"/>
              </a:rPr>
              <a:t>Techniques Employed</a:t>
            </a:r>
            <a:endParaRPr lang="en-US" sz="1700" dirty="0"/>
          </a:p>
        </p:txBody>
      </p:sp>
      <p:sp>
        <p:nvSpPr>
          <p:cNvPr id="12" name="Shape 9"/>
          <p:cNvSpPr/>
          <p:nvPr/>
        </p:nvSpPr>
        <p:spPr>
          <a:xfrm>
            <a:off x="7552015" y="3008709"/>
            <a:ext cx="422791" cy="422791"/>
          </a:xfrm>
          <a:prstGeom prst="roundRect">
            <a:avLst>
              <a:gd name="adj" fmla="val 6667"/>
            </a:avLst>
          </a:prstGeom>
          <a:solidFill>
            <a:srgbClr val="2B2952"/>
          </a:solidFill>
          <a:ln/>
        </p:spPr>
      </p:sp>
      <p:sp>
        <p:nvSpPr>
          <p:cNvPr id="13" name="Text 10"/>
          <p:cNvSpPr/>
          <p:nvPr/>
        </p:nvSpPr>
        <p:spPr>
          <a:xfrm>
            <a:off x="8162687" y="3073241"/>
            <a:ext cx="5817632" cy="552688"/>
          </a:xfrm>
          <a:prstGeom prst="rect">
            <a:avLst/>
          </a:prstGeom>
          <a:noFill/>
          <a:ln/>
        </p:spPr>
        <p:txBody>
          <a:bodyPr wrap="square" lIns="0" tIns="0" rIns="0" bIns="0" rtlCol="0" anchor="t"/>
          <a:lstStyle/>
          <a:p>
            <a:pPr marL="0" indent="0" algn="l">
              <a:lnSpc>
                <a:spcPts val="2150"/>
              </a:lnSpc>
              <a:buNone/>
            </a:pPr>
            <a:r>
              <a:rPr lang="en-US" sz="1700" b="1" dirty="0">
                <a:solidFill>
                  <a:srgbClr val="D9E1FF"/>
                </a:solidFill>
                <a:latin typeface="Syne Bold" pitchFamily="34" charset="0"/>
                <a:ea typeface="Syne Bold" pitchFamily="34" charset="-122"/>
                <a:cs typeface="Syne Bold" pitchFamily="34" charset="-120"/>
              </a:rPr>
              <a:t>SMOTE (Synthetic Minority Over-sampling Technique)</a:t>
            </a:r>
            <a:endParaRPr lang="en-US" sz="1700" dirty="0"/>
          </a:p>
        </p:txBody>
      </p:sp>
      <p:sp>
        <p:nvSpPr>
          <p:cNvPr id="14" name="Text 11"/>
          <p:cNvSpPr/>
          <p:nvPr/>
        </p:nvSpPr>
        <p:spPr>
          <a:xfrm>
            <a:off x="8162687" y="3813810"/>
            <a:ext cx="5817632" cy="601028"/>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Arimo" pitchFamily="34" charset="0"/>
                <a:ea typeface="Arimo" pitchFamily="34" charset="-122"/>
                <a:cs typeface="Arimo" pitchFamily="34" charset="-120"/>
              </a:rPr>
              <a:t>Generated synthetic samples for the minority class (fraudulent claims) to balance the dataset.</a:t>
            </a:r>
            <a:endParaRPr lang="en-US" sz="1450" dirty="0"/>
          </a:p>
        </p:txBody>
      </p:sp>
      <p:sp>
        <p:nvSpPr>
          <p:cNvPr id="15" name="Shape 12"/>
          <p:cNvSpPr/>
          <p:nvPr/>
        </p:nvSpPr>
        <p:spPr>
          <a:xfrm>
            <a:off x="7552015" y="4790599"/>
            <a:ext cx="422791" cy="422791"/>
          </a:xfrm>
          <a:prstGeom prst="roundRect">
            <a:avLst>
              <a:gd name="adj" fmla="val 6667"/>
            </a:avLst>
          </a:prstGeom>
          <a:solidFill>
            <a:srgbClr val="2B2952"/>
          </a:solidFill>
          <a:ln/>
        </p:spPr>
      </p:sp>
      <p:sp>
        <p:nvSpPr>
          <p:cNvPr id="16" name="Text 13"/>
          <p:cNvSpPr/>
          <p:nvPr/>
        </p:nvSpPr>
        <p:spPr>
          <a:xfrm>
            <a:off x="8162687" y="4855131"/>
            <a:ext cx="2210753" cy="276344"/>
          </a:xfrm>
          <a:prstGeom prst="rect">
            <a:avLst/>
          </a:prstGeom>
          <a:noFill/>
          <a:ln/>
        </p:spPr>
        <p:txBody>
          <a:bodyPr wrap="none" lIns="0" tIns="0" rIns="0" bIns="0" rtlCol="0" anchor="t"/>
          <a:lstStyle/>
          <a:p>
            <a:pPr marL="0" indent="0" algn="l">
              <a:lnSpc>
                <a:spcPts val="2150"/>
              </a:lnSpc>
              <a:buNone/>
            </a:pPr>
            <a:r>
              <a:rPr lang="en-US" sz="1700" b="1" dirty="0">
                <a:solidFill>
                  <a:srgbClr val="D9E1FF"/>
                </a:solidFill>
                <a:latin typeface="Syne Bold" pitchFamily="34" charset="0"/>
                <a:ea typeface="Syne Bold" pitchFamily="34" charset="-122"/>
                <a:cs typeface="Syne Bold" pitchFamily="34" charset="-120"/>
              </a:rPr>
              <a:t>Class Weighting</a:t>
            </a:r>
            <a:endParaRPr lang="en-US" sz="1700" dirty="0"/>
          </a:p>
        </p:txBody>
      </p:sp>
      <p:sp>
        <p:nvSpPr>
          <p:cNvPr id="17" name="Text 14"/>
          <p:cNvSpPr/>
          <p:nvPr/>
        </p:nvSpPr>
        <p:spPr>
          <a:xfrm>
            <a:off x="8162687" y="5319355"/>
            <a:ext cx="5817632" cy="601028"/>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Arimo" pitchFamily="34" charset="0"/>
                <a:ea typeface="Arimo" pitchFamily="34" charset="-122"/>
                <a:cs typeface="Arimo" pitchFamily="34" charset="-120"/>
              </a:rPr>
              <a:t>Assigned higher weights to the minority class during model training, forcing the model to pay more attention to fraudulent instances.</a:t>
            </a:r>
            <a:endParaRPr lang="en-US" sz="1450" dirty="0"/>
          </a:p>
        </p:txBody>
      </p:sp>
      <p:sp>
        <p:nvSpPr>
          <p:cNvPr id="18" name="Shape 15"/>
          <p:cNvSpPr/>
          <p:nvPr/>
        </p:nvSpPr>
        <p:spPr>
          <a:xfrm>
            <a:off x="7552015" y="6296144"/>
            <a:ext cx="422791" cy="422791"/>
          </a:xfrm>
          <a:prstGeom prst="roundRect">
            <a:avLst>
              <a:gd name="adj" fmla="val 6667"/>
            </a:avLst>
          </a:prstGeom>
          <a:solidFill>
            <a:srgbClr val="2B2952"/>
          </a:solidFill>
          <a:ln/>
        </p:spPr>
      </p:sp>
      <p:sp>
        <p:nvSpPr>
          <p:cNvPr id="19" name="Text 16"/>
          <p:cNvSpPr/>
          <p:nvPr/>
        </p:nvSpPr>
        <p:spPr>
          <a:xfrm>
            <a:off x="8162687" y="6360676"/>
            <a:ext cx="3566279" cy="276344"/>
          </a:xfrm>
          <a:prstGeom prst="rect">
            <a:avLst/>
          </a:prstGeom>
          <a:noFill/>
          <a:ln/>
        </p:spPr>
        <p:txBody>
          <a:bodyPr wrap="none" lIns="0" tIns="0" rIns="0" bIns="0" rtlCol="0" anchor="t"/>
          <a:lstStyle/>
          <a:p>
            <a:pPr marL="0" indent="0" algn="l">
              <a:lnSpc>
                <a:spcPts val="2150"/>
              </a:lnSpc>
              <a:buNone/>
            </a:pPr>
            <a:r>
              <a:rPr lang="en-US" sz="1700" b="1" dirty="0">
                <a:solidFill>
                  <a:srgbClr val="D9E1FF"/>
                </a:solidFill>
                <a:latin typeface="Syne Bold" pitchFamily="34" charset="0"/>
                <a:ea typeface="Syne Bold" pitchFamily="34" charset="-122"/>
                <a:cs typeface="Syne Bold" pitchFamily="34" charset="-120"/>
              </a:rPr>
              <a:t>Under-sampling (exploratory)</a:t>
            </a:r>
            <a:endParaRPr lang="en-US" sz="1700" dirty="0"/>
          </a:p>
        </p:txBody>
      </p:sp>
      <p:sp>
        <p:nvSpPr>
          <p:cNvPr id="20" name="Text 17"/>
          <p:cNvSpPr/>
          <p:nvPr/>
        </p:nvSpPr>
        <p:spPr>
          <a:xfrm>
            <a:off x="8162687" y="6824901"/>
            <a:ext cx="5817632" cy="601028"/>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Arimo" pitchFamily="34" charset="0"/>
                <a:ea typeface="Arimo" pitchFamily="34" charset="-122"/>
                <a:cs typeface="Arimo" pitchFamily="34" charset="-120"/>
              </a:rPr>
              <a:t>Reduced the number of majority class samples, though SMOTE and class weighting proved more effective.</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77441" y="387906"/>
            <a:ext cx="8122801" cy="401241"/>
          </a:xfrm>
          <a:prstGeom prst="rect">
            <a:avLst/>
          </a:prstGeom>
          <a:noFill/>
          <a:ln/>
        </p:spPr>
        <p:txBody>
          <a:bodyPr wrap="none" lIns="0" tIns="0" rIns="0" bIns="0" rtlCol="0" anchor="t"/>
          <a:lstStyle/>
          <a:p>
            <a:pPr marL="0" indent="0" algn="l">
              <a:lnSpc>
                <a:spcPts val="3150"/>
              </a:lnSpc>
              <a:buNone/>
            </a:pPr>
            <a:r>
              <a:rPr lang="en-US" sz="2500" b="1" dirty="0">
                <a:solidFill>
                  <a:srgbClr val="FFFFFF"/>
                </a:solidFill>
                <a:latin typeface="Syne Bold" pitchFamily="34" charset="0"/>
                <a:ea typeface="Syne Bold" pitchFamily="34" charset="-122"/>
                <a:cs typeface="Syne Bold" pitchFamily="34" charset="-120"/>
              </a:rPr>
              <a:t>Models Trained: A Comprehensive Exploration</a:t>
            </a:r>
            <a:endParaRPr lang="en-US" sz="2500" dirty="0"/>
          </a:p>
        </p:txBody>
      </p:sp>
      <p:sp>
        <p:nvSpPr>
          <p:cNvPr id="3" name="Text 1"/>
          <p:cNvSpPr/>
          <p:nvPr/>
        </p:nvSpPr>
        <p:spPr>
          <a:xfrm>
            <a:off x="477441" y="1061918"/>
            <a:ext cx="13675519" cy="436483"/>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latin typeface="Arimo" pitchFamily="34" charset="0"/>
                <a:ea typeface="Arimo" pitchFamily="34" charset="-122"/>
                <a:cs typeface="Arimo" pitchFamily="34" charset="-120"/>
              </a:rPr>
              <a:t>We evaluated a diverse range of machine learning models, from traditional statistical approaches to advanced ensemble techniques, to identify the most effective solution for fraud detection. This broad exploration ensured we captured various strengths across different model families.</a:t>
            </a:r>
            <a:endParaRPr lang="en-US" sz="1050" dirty="0"/>
          </a:p>
        </p:txBody>
      </p:sp>
      <p:sp>
        <p:nvSpPr>
          <p:cNvPr id="4" name="Shape 2"/>
          <p:cNvSpPr/>
          <p:nvPr/>
        </p:nvSpPr>
        <p:spPr>
          <a:xfrm>
            <a:off x="477441" y="1651873"/>
            <a:ext cx="13675519" cy="818555"/>
          </a:xfrm>
          <a:prstGeom prst="roundRect">
            <a:avLst>
              <a:gd name="adj" fmla="val 2500"/>
            </a:avLst>
          </a:prstGeom>
          <a:solidFill>
            <a:srgbClr val="0C0A33"/>
          </a:solidFill>
          <a:ln w="15240">
            <a:solidFill>
              <a:srgbClr val="44426B"/>
            </a:solidFill>
            <a:prstDash val="solid"/>
          </a:ln>
        </p:spPr>
      </p:sp>
      <p:sp>
        <p:nvSpPr>
          <p:cNvPr id="5" name="Shape 3"/>
          <p:cNvSpPr/>
          <p:nvPr/>
        </p:nvSpPr>
        <p:spPr>
          <a:xfrm>
            <a:off x="492681" y="1667113"/>
            <a:ext cx="545663" cy="788075"/>
          </a:xfrm>
          <a:prstGeom prst="roundRect">
            <a:avLst>
              <a:gd name="adj" fmla="val 399"/>
            </a:avLst>
          </a:prstGeom>
          <a:solidFill>
            <a:srgbClr val="2B2952"/>
          </a:solidFill>
          <a:ln/>
        </p:spPr>
      </p:sp>
      <p:sp>
        <p:nvSpPr>
          <p:cNvPr id="6" name="Text 4"/>
          <p:cNvSpPr/>
          <p:nvPr/>
        </p:nvSpPr>
        <p:spPr>
          <a:xfrm>
            <a:off x="663178" y="1933218"/>
            <a:ext cx="204549" cy="255746"/>
          </a:xfrm>
          <a:prstGeom prst="rect">
            <a:avLst/>
          </a:prstGeom>
          <a:noFill/>
          <a:ln/>
        </p:spPr>
        <p:txBody>
          <a:bodyPr wrap="none" lIns="0" tIns="0" rIns="0" bIns="0" rtlCol="0" anchor="t"/>
          <a:lstStyle/>
          <a:p>
            <a:pPr marL="0" indent="0" algn="l">
              <a:lnSpc>
                <a:spcPts val="1600"/>
              </a:lnSpc>
              <a:buNone/>
            </a:pPr>
            <a:r>
              <a:rPr lang="en-US" sz="1600" b="1" dirty="0">
                <a:solidFill>
                  <a:srgbClr val="D9E1FF"/>
                </a:solidFill>
                <a:latin typeface="Syne Bold" pitchFamily="34" charset="0"/>
                <a:ea typeface="Syne Bold" pitchFamily="34" charset="-122"/>
                <a:cs typeface="Syne Bold" pitchFamily="34" charset="-120"/>
              </a:rPr>
              <a:t>1</a:t>
            </a:r>
            <a:endParaRPr lang="en-US" sz="1600" dirty="0"/>
          </a:p>
        </p:txBody>
      </p:sp>
      <p:sp>
        <p:nvSpPr>
          <p:cNvPr id="7" name="Text 5"/>
          <p:cNvSpPr/>
          <p:nvPr/>
        </p:nvSpPr>
        <p:spPr>
          <a:xfrm>
            <a:off x="1174671" y="1803440"/>
            <a:ext cx="1605201" cy="200620"/>
          </a:xfrm>
          <a:prstGeom prst="rect">
            <a:avLst/>
          </a:prstGeom>
          <a:noFill/>
          <a:ln/>
        </p:spPr>
        <p:txBody>
          <a:bodyPr wrap="none" lIns="0" tIns="0" rIns="0" bIns="0" rtlCol="0" anchor="t"/>
          <a:lstStyle/>
          <a:p>
            <a:pPr marL="0" indent="0" algn="l">
              <a:lnSpc>
                <a:spcPts val="1550"/>
              </a:lnSpc>
              <a:buNone/>
            </a:pPr>
            <a:r>
              <a:rPr lang="en-US" sz="1250" b="1" dirty="0">
                <a:solidFill>
                  <a:srgbClr val="D9E1FF"/>
                </a:solidFill>
                <a:latin typeface="Syne Bold" pitchFamily="34" charset="0"/>
                <a:ea typeface="Syne Bold" pitchFamily="34" charset="-122"/>
                <a:cs typeface="Syne Bold" pitchFamily="34" charset="-120"/>
              </a:rPr>
              <a:t>Linear Models</a:t>
            </a:r>
            <a:endParaRPr lang="en-US" sz="1250" dirty="0"/>
          </a:p>
        </p:txBody>
      </p:sp>
      <p:sp>
        <p:nvSpPr>
          <p:cNvPr id="8" name="Text 6"/>
          <p:cNvSpPr/>
          <p:nvPr/>
        </p:nvSpPr>
        <p:spPr>
          <a:xfrm>
            <a:off x="1174671" y="2085856"/>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Logistic Regression</a:t>
            </a:r>
            <a:endParaRPr lang="en-US" sz="1050" dirty="0"/>
          </a:p>
        </p:txBody>
      </p:sp>
      <p:sp>
        <p:nvSpPr>
          <p:cNvPr id="9" name="Shape 7"/>
          <p:cNvSpPr/>
          <p:nvPr/>
        </p:nvSpPr>
        <p:spPr>
          <a:xfrm>
            <a:off x="477441" y="2606754"/>
            <a:ext cx="13675519" cy="1069777"/>
          </a:xfrm>
          <a:prstGeom prst="roundRect">
            <a:avLst>
              <a:gd name="adj" fmla="val 1913"/>
            </a:avLst>
          </a:prstGeom>
          <a:solidFill>
            <a:srgbClr val="0C0A33"/>
          </a:solidFill>
          <a:ln w="15240">
            <a:solidFill>
              <a:srgbClr val="44426B"/>
            </a:solidFill>
            <a:prstDash val="solid"/>
          </a:ln>
        </p:spPr>
      </p:sp>
      <p:sp>
        <p:nvSpPr>
          <p:cNvPr id="10" name="Shape 8"/>
          <p:cNvSpPr/>
          <p:nvPr/>
        </p:nvSpPr>
        <p:spPr>
          <a:xfrm>
            <a:off x="492681" y="2621994"/>
            <a:ext cx="545663" cy="1039297"/>
          </a:xfrm>
          <a:prstGeom prst="roundRect">
            <a:avLst>
              <a:gd name="adj" fmla="val 399"/>
            </a:avLst>
          </a:prstGeom>
          <a:solidFill>
            <a:srgbClr val="2B2952"/>
          </a:solidFill>
          <a:ln/>
        </p:spPr>
      </p:sp>
      <p:sp>
        <p:nvSpPr>
          <p:cNvPr id="11" name="Text 9"/>
          <p:cNvSpPr/>
          <p:nvPr/>
        </p:nvSpPr>
        <p:spPr>
          <a:xfrm>
            <a:off x="663178" y="3013710"/>
            <a:ext cx="204549" cy="255746"/>
          </a:xfrm>
          <a:prstGeom prst="rect">
            <a:avLst/>
          </a:prstGeom>
          <a:noFill/>
          <a:ln/>
        </p:spPr>
        <p:txBody>
          <a:bodyPr wrap="none" lIns="0" tIns="0" rIns="0" bIns="0" rtlCol="0" anchor="t"/>
          <a:lstStyle/>
          <a:p>
            <a:pPr marL="0" indent="0" algn="l">
              <a:lnSpc>
                <a:spcPts val="1600"/>
              </a:lnSpc>
              <a:buNone/>
            </a:pPr>
            <a:r>
              <a:rPr lang="en-US" sz="1600" b="1" dirty="0">
                <a:solidFill>
                  <a:srgbClr val="D9E1FF"/>
                </a:solidFill>
                <a:latin typeface="Syne Bold" pitchFamily="34" charset="0"/>
                <a:ea typeface="Syne Bold" pitchFamily="34" charset="-122"/>
                <a:cs typeface="Syne Bold" pitchFamily="34" charset="-120"/>
              </a:rPr>
              <a:t>2</a:t>
            </a:r>
            <a:endParaRPr lang="en-US" sz="1600" dirty="0"/>
          </a:p>
        </p:txBody>
      </p:sp>
      <p:sp>
        <p:nvSpPr>
          <p:cNvPr id="12" name="Text 10"/>
          <p:cNvSpPr/>
          <p:nvPr/>
        </p:nvSpPr>
        <p:spPr>
          <a:xfrm>
            <a:off x="1174671" y="2758321"/>
            <a:ext cx="1718191" cy="200620"/>
          </a:xfrm>
          <a:prstGeom prst="rect">
            <a:avLst/>
          </a:prstGeom>
          <a:noFill/>
          <a:ln/>
        </p:spPr>
        <p:txBody>
          <a:bodyPr wrap="none" lIns="0" tIns="0" rIns="0" bIns="0" rtlCol="0" anchor="t"/>
          <a:lstStyle/>
          <a:p>
            <a:pPr marL="0" indent="0" algn="l">
              <a:lnSpc>
                <a:spcPts val="1550"/>
              </a:lnSpc>
              <a:buNone/>
            </a:pPr>
            <a:r>
              <a:rPr lang="en-US" sz="1250" b="1" dirty="0">
                <a:solidFill>
                  <a:srgbClr val="D9E1FF"/>
                </a:solidFill>
                <a:latin typeface="Syne Bold" pitchFamily="34" charset="0"/>
                <a:ea typeface="Syne Bold" pitchFamily="34" charset="-122"/>
                <a:cs typeface="Syne Bold" pitchFamily="34" charset="-120"/>
              </a:rPr>
              <a:t>Tree-Based Models</a:t>
            </a:r>
            <a:endParaRPr lang="en-US" sz="1250" dirty="0"/>
          </a:p>
        </p:txBody>
      </p:sp>
      <p:sp>
        <p:nvSpPr>
          <p:cNvPr id="13" name="Text 11"/>
          <p:cNvSpPr/>
          <p:nvPr/>
        </p:nvSpPr>
        <p:spPr>
          <a:xfrm>
            <a:off x="1174671" y="3040737"/>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Decision Tree</a:t>
            </a:r>
            <a:endParaRPr lang="en-US" sz="1050" dirty="0"/>
          </a:p>
        </p:txBody>
      </p:sp>
      <p:sp>
        <p:nvSpPr>
          <p:cNvPr id="14" name="Text 12"/>
          <p:cNvSpPr/>
          <p:nvPr/>
        </p:nvSpPr>
        <p:spPr>
          <a:xfrm>
            <a:off x="1174671" y="3306723"/>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Random Forest</a:t>
            </a:r>
            <a:endParaRPr lang="en-US" sz="1050" dirty="0"/>
          </a:p>
        </p:txBody>
      </p:sp>
      <p:sp>
        <p:nvSpPr>
          <p:cNvPr id="15" name="Shape 13"/>
          <p:cNvSpPr/>
          <p:nvPr/>
        </p:nvSpPr>
        <p:spPr>
          <a:xfrm>
            <a:off x="477441" y="3812858"/>
            <a:ext cx="13675519" cy="1335762"/>
          </a:xfrm>
          <a:prstGeom prst="roundRect">
            <a:avLst>
              <a:gd name="adj" fmla="val 1532"/>
            </a:avLst>
          </a:prstGeom>
          <a:solidFill>
            <a:srgbClr val="0C0A33"/>
          </a:solidFill>
          <a:ln w="15240">
            <a:solidFill>
              <a:srgbClr val="44426B"/>
            </a:solidFill>
            <a:prstDash val="solid"/>
          </a:ln>
        </p:spPr>
      </p:sp>
      <p:sp>
        <p:nvSpPr>
          <p:cNvPr id="16" name="Shape 14"/>
          <p:cNvSpPr/>
          <p:nvPr/>
        </p:nvSpPr>
        <p:spPr>
          <a:xfrm>
            <a:off x="492681" y="3828098"/>
            <a:ext cx="545663" cy="1305282"/>
          </a:xfrm>
          <a:prstGeom prst="roundRect">
            <a:avLst>
              <a:gd name="adj" fmla="val 399"/>
            </a:avLst>
          </a:prstGeom>
          <a:solidFill>
            <a:srgbClr val="2B2952"/>
          </a:solidFill>
          <a:ln/>
        </p:spPr>
      </p:sp>
      <p:sp>
        <p:nvSpPr>
          <p:cNvPr id="17" name="Text 15"/>
          <p:cNvSpPr/>
          <p:nvPr/>
        </p:nvSpPr>
        <p:spPr>
          <a:xfrm>
            <a:off x="663178" y="4352806"/>
            <a:ext cx="204549" cy="255746"/>
          </a:xfrm>
          <a:prstGeom prst="rect">
            <a:avLst/>
          </a:prstGeom>
          <a:noFill/>
          <a:ln/>
        </p:spPr>
        <p:txBody>
          <a:bodyPr wrap="none" lIns="0" tIns="0" rIns="0" bIns="0" rtlCol="0" anchor="t"/>
          <a:lstStyle/>
          <a:p>
            <a:pPr marL="0" indent="0" algn="l">
              <a:lnSpc>
                <a:spcPts val="1600"/>
              </a:lnSpc>
              <a:buNone/>
            </a:pPr>
            <a:r>
              <a:rPr lang="en-US" sz="1600" b="1" dirty="0">
                <a:solidFill>
                  <a:srgbClr val="D9E1FF"/>
                </a:solidFill>
                <a:latin typeface="Syne Bold" pitchFamily="34" charset="0"/>
                <a:ea typeface="Syne Bold" pitchFamily="34" charset="-122"/>
                <a:cs typeface="Syne Bold" pitchFamily="34" charset="-120"/>
              </a:rPr>
              <a:t>3</a:t>
            </a:r>
            <a:endParaRPr lang="en-US" sz="1600" dirty="0"/>
          </a:p>
        </p:txBody>
      </p:sp>
      <p:sp>
        <p:nvSpPr>
          <p:cNvPr id="18" name="Text 16"/>
          <p:cNvSpPr/>
          <p:nvPr/>
        </p:nvSpPr>
        <p:spPr>
          <a:xfrm>
            <a:off x="1174671" y="3964424"/>
            <a:ext cx="1605201" cy="200620"/>
          </a:xfrm>
          <a:prstGeom prst="rect">
            <a:avLst/>
          </a:prstGeom>
          <a:noFill/>
          <a:ln/>
        </p:spPr>
        <p:txBody>
          <a:bodyPr wrap="none" lIns="0" tIns="0" rIns="0" bIns="0" rtlCol="0" anchor="t"/>
          <a:lstStyle/>
          <a:p>
            <a:pPr marL="0" indent="0" algn="l">
              <a:lnSpc>
                <a:spcPts val="1550"/>
              </a:lnSpc>
              <a:buNone/>
            </a:pPr>
            <a:r>
              <a:rPr lang="en-US" sz="1250" b="1" dirty="0">
                <a:solidFill>
                  <a:srgbClr val="D9E1FF"/>
                </a:solidFill>
                <a:latin typeface="Syne Bold" pitchFamily="34" charset="0"/>
                <a:ea typeface="Syne Bold" pitchFamily="34" charset="-122"/>
                <a:cs typeface="Syne Bold" pitchFamily="34" charset="-120"/>
              </a:rPr>
              <a:t>Gradient Boosting</a:t>
            </a:r>
            <a:endParaRPr lang="en-US" sz="1250" dirty="0"/>
          </a:p>
        </p:txBody>
      </p:sp>
      <p:sp>
        <p:nvSpPr>
          <p:cNvPr id="19" name="Text 17"/>
          <p:cNvSpPr/>
          <p:nvPr/>
        </p:nvSpPr>
        <p:spPr>
          <a:xfrm>
            <a:off x="1174671" y="4246840"/>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XGBoost</a:t>
            </a:r>
            <a:endParaRPr lang="en-US" sz="1050" dirty="0"/>
          </a:p>
        </p:txBody>
      </p:sp>
      <p:sp>
        <p:nvSpPr>
          <p:cNvPr id="20" name="Text 18"/>
          <p:cNvSpPr/>
          <p:nvPr/>
        </p:nvSpPr>
        <p:spPr>
          <a:xfrm>
            <a:off x="1174671" y="4512826"/>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LightGBM</a:t>
            </a:r>
            <a:endParaRPr lang="en-US" sz="1050" dirty="0"/>
          </a:p>
        </p:txBody>
      </p:sp>
      <p:sp>
        <p:nvSpPr>
          <p:cNvPr id="21" name="Text 19"/>
          <p:cNvSpPr/>
          <p:nvPr/>
        </p:nvSpPr>
        <p:spPr>
          <a:xfrm>
            <a:off x="1174671" y="4778812"/>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CatBoost</a:t>
            </a:r>
            <a:endParaRPr lang="en-US" sz="1050" dirty="0"/>
          </a:p>
        </p:txBody>
      </p:sp>
      <p:sp>
        <p:nvSpPr>
          <p:cNvPr id="22" name="Shape 20"/>
          <p:cNvSpPr/>
          <p:nvPr/>
        </p:nvSpPr>
        <p:spPr>
          <a:xfrm>
            <a:off x="477441" y="5284946"/>
            <a:ext cx="13675519" cy="1601748"/>
          </a:xfrm>
          <a:prstGeom prst="roundRect">
            <a:avLst>
              <a:gd name="adj" fmla="val 1278"/>
            </a:avLst>
          </a:prstGeom>
          <a:solidFill>
            <a:srgbClr val="0C0A33"/>
          </a:solidFill>
          <a:ln w="15240">
            <a:solidFill>
              <a:srgbClr val="44426B"/>
            </a:solidFill>
            <a:prstDash val="solid"/>
          </a:ln>
        </p:spPr>
      </p:sp>
      <p:sp>
        <p:nvSpPr>
          <p:cNvPr id="23" name="Shape 21"/>
          <p:cNvSpPr/>
          <p:nvPr/>
        </p:nvSpPr>
        <p:spPr>
          <a:xfrm>
            <a:off x="492681" y="5300186"/>
            <a:ext cx="545663" cy="1571268"/>
          </a:xfrm>
          <a:prstGeom prst="roundRect">
            <a:avLst>
              <a:gd name="adj" fmla="val 399"/>
            </a:avLst>
          </a:prstGeom>
          <a:solidFill>
            <a:srgbClr val="2B2952"/>
          </a:solidFill>
          <a:ln/>
        </p:spPr>
      </p:sp>
      <p:sp>
        <p:nvSpPr>
          <p:cNvPr id="24" name="Text 22"/>
          <p:cNvSpPr/>
          <p:nvPr/>
        </p:nvSpPr>
        <p:spPr>
          <a:xfrm>
            <a:off x="663178" y="5957887"/>
            <a:ext cx="204549" cy="255746"/>
          </a:xfrm>
          <a:prstGeom prst="rect">
            <a:avLst/>
          </a:prstGeom>
          <a:noFill/>
          <a:ln/>
        </p:spPr>
        <p:txBody>
          <a:bodyPr wrap="none" lIns="0" tIns="0" rIns="0" bIns="0" rtlCol="0" anchor="t"/>
          <a:lstStyle/>
          <a:p>
            <a:pPr marL="0" indent="0" algn="l">
              <a:lnSpc>
                <a:spcPts val="1600"/>
              </a:lnSpc>
              <a:buNone/>
            </a:pPr>
            <a:r>
              <a:rPr lang="en-US" sz="1600" b="1" dirty="0">
                <a:solidFill>
                  <a:srgbClr val="D9E1FF"/>
                </a:solidFill>
                <a:latin typeface="Syne Bold" pitchFamily="34" charset="0"/>
                <a:ea typeface="Syne Bold" pitchFamily="34" charset="-122"/>
                <a:cs typeface="Syne Bold" pitchFamily="34" charset="-120"/>
              </a:rPr>
              <a:t>4</a:t>
            </a:r>
            <a:endParaRPr lang="en-US" sz="1600" dirty="0"/>
          </a:p>
        </p:txBody>
      </p:sp>
      <p:sp>
        <p:nvSpPr>
          <p:cNvPr id="25" name="Text 23"/>
          <p:cNvSpPr/>
          <p:nvPr/>
        </p:nvSpPr>
        <p:spPr>
          <a:xfrm>
            <a:off x="1174671" y="5436513"/>
            <a:ext cx="1605201" cy="200620"/>
          </a:xfrm>
          <a:prstGeom prst="rect">
            <a:avLst/>
          </a:prstGeom>
          <a:noFill/>
          <a:ln/>
        </p:spPr>
        <p:txBody>
          <a:bodyPr wrap="none" lIns="0" tIns="0" rIns="0" bIns="0" rtlCol="0" anchor="t"/>
          <a:lstStyle/>
          <a:p>
            <a:pPr marL="0" indent="0" algn="l">
              <a:lnSpc>
                <a:spcPts val="1550"/>
              </a:lnSpc>
              <a:buNone/>
            </a:pPr>
            <a:r>
              <a:rPr lang="en-US" sz="1250" b="1" dirty="0">
                <a:solidFill>
                  <a:srgbClr val="D9E1FF"/>
                </a:solidFill>
                <a:latin typeface="Syne Bold" pitchFamily="34" charset="0"/>
                <a:ea typeface="Syne Bold" pitchFamily="34" charset="-122"/>
                <a:cs typeface="Syne Bold" pitchFamily="34" charset="-120"/>
              </a:rPr>
              <a:t>Other Classifiers</a:t>
            </a:r>
            <a:endParaRPr lang="en-US" sz="1250" dirty="0"/>
          </a:p>
        </p:txBody>
      </p:sp>
      <p:sp>
        <p:nvSpPr>
          <p:cNvPr id="26" name="Text 24"/>
          <p:cNvSpPr/>
          <p:nvPr/>
        </p:nvSpPr>
        <p:spPr>
          <a:xfrm>
            <a:off x="1174671" y="5718929"/>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K-Nearest Neighbours (KNN)</a:t>
            </a:r>
            <a:endParaRPr lang="en-US" sz="1050" dirty="0"/>
          </a:p>
        </p:txBody>
      </p:sp>
      <p:sp>
        <p:nvSpPr>
          <p:cNvPr id="27" name="Text 25"/>
          <p:cNvSpPr/>
          <p:nvPr/>
        </p:nvSpPr>
        <p:spPr>
          <a:xfrm>
            <a:off x="1174671" y="5984915"/>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Support Vector Machine (SVM)</a:t>
            </a:r>
            <a:endParaRPr lang="en-US" sz="1050" dirty="0"/>
          </a:p>
        </p:txBody>
      </p:sp>
      <p:sp>
        <p:nvSpPr>
          <p:cNvPr id="28" name="Text 26"/>
          <p:cNvSpPr/>
          <p:nvPr/>
        </p:nvSpPr>
        <p:spPr>
          <a:xfrm>
            <a:off x="1174671" y="6250900"/>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Naive Bayes</a:t>
            </a:r>
            <a:endParaRPr lang="en-US" sz="1050" dirty="0"/>
          </a:p>
        </p:txBody>
      </p:sp>
      <p:sp>
        <p:nvSpPr>
          <p:cNvPr id="29" name="Text 27"/>
          <p:cNvSpPr/>
          <p:nvPr/>
        </p:nvSpPr>
        <p:spPr>
          <a:xfrm>
            <a:off x="1174671" y="6516886"/>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MLPClassifier (Neural Network)</a:t>
            </a:r>
            <a:endParaRPr lang="en-US" sz="1050" dirty="0"/>
          </a:p>
        </p:txBody>
      </p:sp>
      <p:sp>
        <p:nvSpPr>
          <p:cNvPr id="30" name="Shape 28"/>
          <p:cNvSpPr/>
          <p:nvPr/>
        </p:nvSpPr>
        <p:spPr>
          <a:xfrm>
            <a:off x="477441" y="7023021"/>
            <a:ext cx="13675519" cy="818555"/>
          </a:xfrm>
          <a:prstGeom prst="roundRect">
            <a:avLst>
              <a:gd name="adj" fmla="val 2500"/>
            </a:avLst>
          </a:prstGeom>
          <a:solidFill>
            <a:srgbClr val="0C0A33"/>
          </a:solidFill>
          <a:ln w="15240">
            <a:solidFill>
              <a:srgbClr val="44426B"/>
            </a:solidFill>
            <a:prstDash val="solid"/>
          </a:ln>
        </p:spPr>
      </p:sp>
      <p:sp>
        <p:nvSpPr>
          <p:cNvPr id="31" name="Shape 29"/>
          <p:cNvSpPr/>
          <p:nvPr/>
        </p:nvSpPr>
        <p:spPr>
          <a:xfrm>
            <a:off x="492681" y="7038261"/>
            <a:ext cx="545663" cy="788075"/>
          </a:xfrm>
          <a:prstGeom prst="roundRect">
            <a:avLst>
              <a:gd name="adj" fmla="val 399"/>
            </a:avLst>
          </a:prstGeom>
          <a:solidFill>
            <a:srgbClr val="2B2952"/>
          </a:solidFill>
          <a:ln/>
        </p:spPr>
      </p:sp>
      <p:sp>
        <p:nvSpPr>
          <p:cNvPr id="32" name="Text 30"/>
          <p:cNvSpPr/>
          <p:nvPr/>
        </p:nvSpPr>
        <p:spPr>
          <a:xfrm>
            <a:off x="663178" y="7304365"/>
            <a:ext cx="204549" cy="255746"/>
          </a:xfrm>
          <a:prstGeom prst="rect">
            <a:avLst/>
          </a:prstGeom>
          <a:noFill/>
          <a:ln/>
        </p:spPr>
        <p:txBody>
          <a:bodyPr wrap="none" lIns="0" tIns="0" rIns="0" bIns="0" rtlCol="0" anchor="t"/>
          <a:lstStyle/>
          <a:p>
            <a:pPr marL="0" indent="0" algn="l">
              <a:lnSpc>
                <a:spcPts val="1600"/>
              </a:lnSpc>
              <a:buNone/>
            </a:pPr>
            <a:r>
              <a:rPr lang="en-US" sz="1600" b="1" dirty="0">
                <a:solidFill>
                  <a:srgbClr val="D9E1FF"/>
                </a:solidFill>
                <a:latin typeface="Syne Bold" pitchFamily="34" charset="0"/>
                <a:ea typeface="Syne Bold" pitchFamily="34" charset="-122"/>
                <a:cs typeface="Syne Bold" pitchFamily="34" charset="-120"/>
              </a:rPr>
              <a:t>5</a:t>
            </a:r>
            <a:endParaRPr lang="en-US" sz="1600" dirty="0"/>
          </a:p>
        </p:txBody>
      </p:sp>
      <p:sp>
        <p:nvSpPr>
          <p:cNvPr id="33" name="Text 31"/>
          <p:cNvSpPr/>
          <p:nvPr/>
        </p:nvSpPr>
        <p:spPr>
          <a:xfrm>
            <a:off x="1174671" y="7174587"/>
            <a:ext cx="1693426" cy="200620"/>
          </a:xfrm>
          <a:prstGeom prst="rect">
            <a:avLst/>
          </a:prstGeom>
          <a:noFill/>
          <a:ln/>
        </p:spPr>
        <p:txBody>
          <a:bodyPr wrap="none" lIns="0" tIns="0" rIns="0" bIns="0" rtlCol="0" anchor="t"/>
          <a:lstStyle/>
          <a:p>
            <a:pPr marL="0" indent="0" algn="l">
              <a:lnSpc>
                <a:spcPts val="1550"/>
              </a:lnSpc>
              <a:buNone/>
            </a:pPr>
            <a:r>
              <a:rPr lang="en-US" sz="1250" b="1" dirty="0">
                <a:solidFill>
                  <a:srgbClr val="D9E1FF"/>
                </a:solidFill>
                <a:latin typeface="Syne Bold" pitchFamily="34" charset="0"/>
                <a:ea typeface="Syne Bold" pitchFamily="34" charset="-122"/>
                <a:cs typeface="Syne Bold" pitchFamily="34" charset="-120"/>
              </a:rPr>
              <a:t>Ensemble Learning</a:t>
            </a:r>
            <a:endParaRPr lang="en-US" sz="1250" dirty="0"/>
          </a:p>
        </p:txBody>
      </p:sp>
      <p:sp>
        <p:nvSpPr>
          <p:cNvPr id="34" name="Text 32"/>
          <p:cNvSpPr/>
          <p:nvPr/>
        </p:nvSpPr>
        <p:spPr>
          <a:xfrm>
            <a:off x="1174671" y="7457003"/>
            <a:ext cx="12963049" cy="2182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D9E1FF"/>
                </a:solidFill>
                <a:latin typeface="Arimo" pitchFamily="34" charset="0"/>
                <a:ea typeface="Arimo" pitchFamily="34" charset="-122"/>
                <a:cs typeface="Arimo" pitchFamily="34" charset="-120"/>
              </a:rPr>
              <a:t>VotingClassifier</a:t>
            </a:r>
            <a:endParaRPr lang="en-US" sz="1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72227" y="847249"/>
            <a:ext cx="12583001" cy="564952"/>
          </a:xfrm>
          <a:prstGeom prst="rect">
            <a:avLst/>
          </a:prstGeom>
          <a:noFill/>
          <a:ln/>
        </p:spPr>
        <p:txBody>
          <a:bodyPr wrap="none" lIns="0" tIns="0" rIns="0" bIns="0" rtlCol="0" anchor="t"/>
          <a:lstStyle/>
          <a:p>
            <a:pPr marL="0" indent="0" algn="l">
              <a:lnSpc>
                <a:spcPts val="4400"/>
              </a:lnSpc>
              <a:buNone/>
            </a:pPr>
            <a:r>
              <a:rPr lang="en-US" sz="3550" b="1" dirty="0">
                <a:solidFill>
                  <a:srgbClr val="FFFFFF"/>
                </a:solidFill>
                <a:latin typeface="Syne Bold" pitchFamily="34" charset="0"/>
                <a:ea typeface="Syne Bold" pitchFamily="34" charset="-122"/>
                <a:cs typeface="Syne Bold" pitchFamily="34" charset="-120"/>
              </a:rPr>
              <a:t>Evaluation Metrics: Measuring Model Performance</a:t>
            </a:r>
            <a:endParaRPr lang="en-US" sz="3550" dirty="0"/>
          </a:p>
        </p:txBody>
      </p:sp>
      <p:sp>
        <p:nvSpPr>
          <p:cNvPr id="3" name="Text 1"/>
          <p:cNvSpPr/>
          <p:nvPr/>
        </p:nvSpPr>
        <p:spPr>
          <a:xfrm>
            <a:off x="672227" y="1796296"/>
            <a:ext cx="13285946" cy="614363"/>
          </a:xfrm>
          <a:prstGeom prst="rect">
            <a:avLst/>
          </a:prstGeom>
          <a:noFill/>
          <a:ln/>
        </p:spPr>
        <p:txBody>
          <a:bodyPr wrap="square" lIns="0" tIns="0" rIns="0" bIns="0" rtlCol="0" anchor="t"/>
          <a:lstStyle/>
          <a:p>
            <a:pPr marL="0" indent="0" algn="l">
              <a:lnSpc>
                <a:spcPts val="2400"/>
              </a:lnSpc>
              <a:buNone/>
            </a:pPr>
            <a:r>
              <a:rPr lang="en-US" sz="1500" dirty="0">
                <a:solidFill>
                  <a:srgbClr val="D9E1FF"/>
                </a:solidFill>
                <a:latin typeface="Arimo" pitchFamily="34" charset="0"/>
                <a:ea typeface="Arimo" pitchFamily="34" charset="-122"/>
                <a:cs typeface="Arimo" pitchFamily="34" charset="-120"/>
              </a:rPr>
              <a:t>To thoroughly assess each model's efficacy, we utilised a suite of standard classification evaluation metrics. These metrics provide a holistic view of performance, particularly crucial in imbalanced datasets like fraud detection.</a:t>
            </a:r>
            <a:endParaRPr lang="en-US" sz="1500" dirty="0"/>
          </a:p>
        </p:txBody>
      </p:sp>
      <p:sp>
        <p:nvSpPr>
          <p:cNvPr id="4" name="Text 2"/>
          <p:cNvSpPr/>
          <p:nvPr/>
        </p:nvSpPr>
        <p:spPr>
          <a:xfrm>
            <a:off x="672227" y="2818686"/>
            <a:ext cx="2259687" cy="282416"/>
          </a:xfrm>
          <a:prstGeom prst="rect">
            <a:avLst/>
          </a:prstGeom>
          <a:noFill/>
          <a:ln/>
        </p:spPr>
        <p:txBody>
          <a:bodyPr wrap="none" lIns="0" tIns="0" rIns="0" bIns="0" rtlCol="0" anchor="t"/>
          <a:lstStyle/>
          <a:p>
            <a:pPr marL="0" indent="0" algn="l">
              <a:lnSpc>
                <a:spcPts val="2200"/>
              </a:lnSpc>
              <a:buNone/>
            </a:pPr>
            <a:r>
              <a:rPr lang="en-US" sz="1750" b="1" dirty="0">
                <a:solidFill>
                  <a:srgbClr val="FFFFFF"/>
                </a:solidFill>
                <a:latin typeface="Syne Bold" pitchFamily="34" charset="0"/>
                <a:ea typeface="Syne Bold" pitchFamily="34" charset="-122"/>
                <a:cs typeface="Syne Bold" pitchFamily="34" charset="-120"/>
              </a:rPr>
              <a:t>Key Metrics</a:t>
            </a:r>
            <a:endParaRPr lang="en-US" sz="1750" dirty="0"/>
          </a:p>
        </p:txBody>
      </p:sp>
      <p:sp>
        <p:nvSpPr>
          <p:cNvPr id="5" name="Text 3"/>
          <p:cNvSpPr/>
          <p:nvPr/>
        </p:nvSpPr>
        <p:spPr>
          <a:xfrm>
            <a:off x="672227" y="3293150"/>
            <a:ext cx="6408658" cy="614363"/>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Accuracy:</a:t>
            </a:r>
            <a:r>
              <a:rPr lang="en-US" sz="1500" dirty="0">
                <a:solidFill>
                  <a:srgbClr val="D9E1FF"/>
                </a:solidFill>
                <a:latin typeface="Arimo" pitchFamily="34" charset="0"/>
                <a:ea typeface="Arimo" pitchFamily="34" charset="-122"/>
                <a:cs typeface="Arimo" pitchFamily="34" charset="-120"/>
              </a:rPr>
              <a:t> Overall correctness (Total correct predictions / Total predictions).</a:t>
            </a:r>
            <a:endParaRPr lang="en-US" sz="1500" dirty="0"/>
          </a:p>
        </p:txBody>
      </p:sp>
      <p:sp>
        <p:nvSpPr>
          <p:cNvPr id="6" name="Text 4"/>
          <p:cNvSpPr/>
          <p:nvPr/>
        </p:nvSpPr>
        <p:spPr>
          <a:xfrm>
            <a:off x="672227" y="3974663"/>
            <a:ext cx="6408658" cy="614363"/>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Precision:</a:t>
            </a:r>
            <a:r>
              <a:rPr lang="en-US" sz="1500" dirty="0">
                <a:solidFill>
                  <a:srgbClr val="D9E1FF"/>
                </a:solidFill>
                <a:latin typeface="Arimo" pitchFamily="34" charset="0"/>
                <a:ea typeface="Arimo" pitchFamily="34" charset="-122"/>
                <a:cs typeface="Arimo" pitchFamily="34" charset="-120"/>
              </a:rPr>
              <a:t> Proportion of positive identifications that were actually correct (True Positives / (True Positives + False Positives)).</a:t>
            </a:r>
            <a:endParaRPr lang="en-US" sz="1500" dirty="0"/>
          </a:p>
        </p:txBody>
      </p:sp>
      <p:sp>
        <p:nvSpPr>
          <p:cNvPr id="7" name="Text 5"/>
          <p:cNvSpPr/>
          <p:nvPr/>
        </p:nvSpPr>
        <p:spPr>
          <a:xfrm>
            <a:off x="672227" y="4656177"/>
            <a:ext cx="6408658" cy="614363"/>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Recall (Sensitivity):</a:t>
            </a:r>
            <a:r>
              <a:rPr lang="en-US" sz="1500" dirty="0">
                <a:solidFill>
                  <a:srgbClr val="D9E1FF"/>
                </a:solidFill>
                <a:latin typeface="Arimo" pitchFamily="34" charset="0"/>
                <a:ea typeface="Arimo" pitchFamily="34" charset="-122"/>
                <a:cs typeface="Arimo" pitchFamily="34" charset="-120"/>
              </a:rPr>
              <a:t> Proportion of actual positives that were correctly identified (True Positives / (True Positives + False Negatives)).</a:t>
            </a:r>
            <a:endParaRPr lang="en-US" sz="1500" dirty="0"/>
          </a:p>
        </p:txBody>
      </p:sp>
      <p:sp>
        <p:nvSpPr>
          <p:cNvPr id="8" name="Text 6"/>
          <p:cNvSpPr/>
          <p:nvPr/>
        </p:nvSpPr>
        <p:spPr>
          <a:xfrm>
            <a:off x="672227" y="5337691"/>
            <a:ext cx="6408658" cy="307181"/>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F1-score:</a:t>
            </a:r>
            <a:r>
              <a:rPr lang="en-US" sz="1500" dirty="0">
                <a:solidFill>
                  <a:srgbClr val="D9E1FF"/>
                </a:solidFill>
                <a:latin typeface="Arimo" pitchFamily="34" charset="0"/>
                <a:ea typeface="Arimo" pitchFamily="34" charset="-122"/>
                <a:cs typeface="Arimo" pitchFamily="34" charset="-120"/>
              </a:rPr>
              <a:t> Harmonic mean of Precision and Recall, balancing both.</a:t>
            </a:r>
            <a:endParaRPr lang="en-US" sz="1500" dirty="0"/>
          </a:p>
        </p:txBody>
      </p:sp>
      <p:sp>
        <p:nvSpPr>
          <p:cNvPr id="9" name="Text 7"/>
          <p:cNvSpPr/>
          <p:nvPr/>
        </p:nvSpPr>
        <p:spPr>
          <a:xfrm>
            <a:off x="672227" y="5712023"/>
            <a:ext cx="6408658" cy="614363"/>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ROC-AUC:</a:t>
            </a:r>
            <a:r>
              <a:rPr lang="en-US" sz="1500" dirty="0">
                <a:solidFill>
                  <a:srgbClr val="D9E1FF"/>
                </a:solidFill>
                <a:latin typeface="Arimo" pitchFamily="34" charset="0"/>
                <a:ea typeface="Arimo" pitchFamily="34" charset="-122"/>
                <a:cs typeface="Arimo" pitchFamily="34" charset="-120"/>
              </a:rPr>
              <a:t> Measures the ability of the model to distinguish between classes. Higher values indicate better performance.</a:t>
            </a:r>
            <a:endParaRPr lang="en-US" sz="1500" dirty="0"/>
          </a:p>
        </p:txBody>
      </p:sp>
      <p:sp>
        <p:nvSpPr>
          <p:cNvPr id="10" name="Text 8"/>
          <p:cNvSpPr/>
          <p:nvPr/>
        </p:nvSpPr>
        <p:spPr>
          <a:xfrm>
            <a:off x="672227" y="6393537"/>
            <a:ext cx="6408658" cy="9215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Arimo" pitchFamily="34" charset="0"/>
                <a:ea typeface="Arimo" pitchFamily="34" charset="-122"/>
                <a:cs typeface="Arimo" pitchFamily="34" charset="-120"/>
              </a:rPr>
              <a:t>Confusion Matrix:</a:t>
            </a:r>
            <a:r>
              <a:rPr lang="en-US" sz="1500" dirty="0">
                <a:solidFill>
                  <a:srgbClr val="D9E1FF"/>
                </a:solidFill>
                <a:latin typeface="Arimo" pitchFamily="34" charset="0"/>
                <a:ea typeface="Arimo" pitchFamily="34" charset="-122"/>
                <a:cs typeface="Arimo" pitchFamily="34" charset="-120"/>
              </a:rPr>
              <a:t> Visualises performance of classification model on test data (True Positives, True Negatives, False Positives, False Negatives).</a:t>
            </a:r>
            <a:endParaRPr lang="en-US" sz="1500" dirty="0"/>
          </a:p>
        </p:txBody>
      </p:sp>
      <p:sp>
        <p:nvSpPr>
          <p:cNvPr id="11" name="Text 9"/>
          <p:cNvSpPr/>
          <p:nvPr/>
        </p:nvSpPr>
        <p:spPr>
          <a:xfrm>
            <a:off x="7557135" y="2818686"/>
            <a:ext cx="5400675" cy="282416"/>
          </a:xfrm>
          <a:prstGeom prst="rect">
            <a:avLst/>
          </a:prstGeom>
          <a:noFill/>
          <a:ln/>
        </p:spPr>
        <p:txBody>
          <a:bodyPr wrap="none" lIns="0" tIns="0" rIns="0" bIns="0" rtlCol="0" anchor="t"/>
          <a:lstStyle/>
          <a:p>
            <a:pPr marL="0" indent="0" algn="l">
              <a:lnSpc>
                <a:spcPts val="2200"/>
              </a:lnSpc>
              <a:buNone/>
            </a:pPr>
            <a:r>
              <a:rPr lang="en-US" sz="1750" b="1" dirty="0">
                <a:solidFill>
                  <a:srgbClr val="FFFFFF"/>
                </a:solidFill>
                <a:latin typeface="Syne Bold" pitchFamily="34" charset="0"/>
                <a:ea typeface="Syne Bold" pitchFamily="34" charset="-122"/>
                <a:cs typeface="Syne Bold" pitchFamily="34" charset="-120"/>
              </a:rPr>
              <a:t>Model Performance Comparison (Example)</a:t>
            </a:r>
            <a:endParaRPr lang="en-US" sz="1750" dirty="0"/>
          </a:p>
        </p:txBody>
      </p:sp>
      <p:pic>
        <p:nvPicPr>
          <p:cNvPr id="12" name="Image 0" descr="preencoded.png"/>
          <p:cNvPicPr>
            <a:picLocks noChangeAspect="1"/>
          </p:cNvPicPr>
          <p:nvPr/>
        </p:nvPicPr>
        <p:blipFill>
          <a:blip r:embed="rId3"/>
          <a:stretch>
            <a:fillRect/>
          </a:stretch>
        </p:blipFill>
        <p:spPr>
          <a:xfrm>
            <a:off x="7557135" y="3317081"/>
            <a:ext cx="6408658" cy="3012519"/>
          </a:xfrm>
          <a:prstGeom prst="rect">
            <a:avLst/>
          </a:prstGeom>
        </p:spPr>
      </p:pic>
      <p:sp>
        <p:nvSpPr>
          <p:cNvPr id="13" name="Shape 10"/>
          <p:cNvSpPr/>
          <p:nvPr/>
        </p:nvSpPr>
        <p:spPr>
          <a:xfrm>
            <a:off x="9642872" y="6329601"/>
            <a:ext cx="192048" cy="192048"/>
          </a:xfrm>
          <a:prstGeom prst="roundRect">
            <a:avLst>
              <a:gd name="adj" fmla="val 9523"/>
            </a:avLst>
          </a:prstGeom>
          <a:solidFill>
            <a:srgbClr val="5B33FF"/>
          </a:solidFill>
          <a:ln/>
        </p:spPr>
      </p:sp>
      <p:sp>
        <p:nvSpPr>
          <p:cNvPr id="14" name="Text 11"/>
          <p:cNvSpPr/>
          <p:nvPr/>
        </p:nvSpPr>
        <p:spPr>
          <a:xfrm>
            <a:off x="9895880" y="6329601"/>
            <a:ext cx="789384" cy="192048"/>
          </a:xfrm>
          <a:prstGeom prst="rect">
            <a:avLst/>
          </a:prstGeom>
          <a:noFill/>
          <a:ln/>
        </p:spPr>
        <p:txBody>
          <a:bodyPr wrap="none" lIns="0" tIns="0" rIns="0" bIns="0" rtlCol="0" anchor="t"/>
          <a:lstStyle/>
          <a:p>
            <a:pPr marL="0" indent="0" algn="l">
              <a:lnSpc>
                <a:spcPts val="1500"/>
              </a:lnSpc>
              <a:buNone/>
            </a:pPr>
            <a:r>
              <a:rPr lang="en-US" sz="1500" dirty="0">
                <a:solidFill>
                  <a:srgbClr val="D9E1FF"/>
                </a:solidFill>
                <a:latin typeface="Arimo" pitchFamily="34" charset="0"/>
                <a:ea typeface="Arimo" pitchFamily="34" charset="-122"/>
                <a:cs typeface="Arimo" pitchFamily="34" charset="-120"/>
              </a:rPr>
              <a:t>F1-Score</a:t>
            </a:r>
            <a:endParaRPr lang="en-US" sz="1500" dirty="0"/>
          </a:p>
        </p:txBody>
      </p:sp>
      <p:sp>
        <p:nvSpPr>
          <p:cNvPr id="15" name="Shape 12"/>
          <p:cNvSpPr/>
          <p:nvPr/>
        </p:nvSpPr>
        <p:spPr>
          <a:xfrm>
            <a:off x="10837664" y="6329601"/>
            <a:ext cx="192048" cy="192048"/>
          </a:xfrm>
          <a:prstGeom prst="roundRect">
            <a:avLst>
              <a:gd name="adj" fmla="val 9523"/>
            </a:avLst>
          </a:prstGeom>
          <a:solidFill>
            <a:srgbClr val="A38CFF"/>
          </a:solidFill>
          <a:ln/>
        </p:spPr>
      </p:sp>
      <p:sp>
        <p:nvSpPr>
          <p:cNvPr id="16" name="Text 13"/>
          <p:cNvSpPr/>
          <p:nvPr/>
        </p:nvSpPr>
        <p:spPr>
          <a:xfrm>
            <a:off x="11090672" y="6329601"/>
            <a:ext cx="895707" cy="192048"/>
          </a:xfrm>
          <a:prstGeom prst="rect">
            <a:avLst/>
          </a:prstGeom>
          <a:noFill/>
          <a:ln/>
        </p:spPr>
        <p:txBody>
          <a:bodyPr wrap="none" lIns="0" tIns="0" rIns="0" bIns="0" rtlCol="0" anchor="t"/>
          <a:lstStyle/>
          <a:p>
            <a:pPr marL="0" indent="0" algn="l">
              <a:lnSpc>
                <a:spcPts val="1500"/>
              </a:lnSpc>
              <a:buNone/>
            </a:pPr>
            <a:r>
              <a:rPr lang="en-US" sz="1500" dirty="0">
                <a:solidFill>
                  <a:srgbClr val="D9E1FF"/>
                </a:solidFill>
                <a:latin typeface="Arimo" pitchFamily="34" charset="0"/>
                <a:ea typeface="Arimo" pitchFamily="34" charset="-122"/>
                <a:cs typeface="Arimo" pitchFamily="34" charset="-120"/>
              </a:rPr>
              <a:t>ROC-AUC</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1094</Words>
  <Application>Microsoft Office PowerPoint</Application>
  <PresentationFormat>Custom</PresentationFormat>
  <Paragraphs>138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Syne Bold</vt:lpstr>
      <vt:lpstr>Arimo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Devashis Kumar</dc:creator>
  <cp:lastModifiedBy>Devashis Kumar</cp:lastModifiedBy>
  <cp:revision>2</cp:revision>
  <dcterms:created xsi:type="dcterms:W3CDTF">2025-07-25T17:15:24Z</dcterms:created>
  <dcterms:modified xsi:type="dcterms:W3CDTF">2025-07-26T01:37:25Z</dcterms:modified>
</cp:coreProperties>
</file>